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14" r:id="rId2"/>
    <p:sldId id="315" r:id="rId3"/>
    <p:sldId id="316" r:id="rId4"/>
    <p:sldId id="312" r:id="rId5"/>
    <p:sldId id="313" r:id="rId6"/>
    <p:sldId id="256" r:id="rId7"/>
    <p:sldId id="308" r:id="rId8"/>
    <p:sldId id="257" r:id="rId9"/>
    <p:sldId id="300" r:id="rId10"/>
    <p:sldId id="301" r:id="rId11"/>
    <p:sldId id="302" r:id="rId12"/>
    <p:sldId id="289" r:id="rId13"/>
    <p:sldId id="288" r:id="rId14"/>
    <p:sldId id="303" r:id="rId15"/>
    <p:sldId id="276" r:id="rId16"/>
    <p:sldId id="258" r:id="rId17"/>
    <p:sldId id="297" r:id="rId18"/>
    <p:sldId id="259" r:id="rId19"/>
    <p:sldId id="298" r:id="rId20"/>
    <p:sldId id="305" r:id="rId21"/>
    <p:sldId id="269" r:id="rId22"/>
    <p:sldId id="272" r:id="rId23"/>
    <p:sldId id="307" r:id="rId24"/>
    <p:sldId id="309" r:id="rId25"/>
    <p:sldId id="310" r:id="rId26"/>
    <p:sldId id="306" r:id="rId27"/>
    <p:sldId id="273" r:id="rId28"/>
    <p:sldId id="299" r:id="rId29"/>
    <p:sldId id="311" r:id="rId30"/>
    <p:sldId id="286" r:id="rId31"/>
    <p:sldId id="304" r:id="rId32"/>
    <p:sldId id="274"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Quiz" id="{B248C794-F049-A149-9BC0-CE7C83578B00}">
          <p14:sldIdLst>
            <p14:sldId id="314"/>
            <p14:sldId id="315"/>
            <p14:sldId id="316"/>
          </p14:sldIdLst>
        </p14:section>
        <p14:section name="Exam Debrief" id="{6C06AD48-D051-E948-86DA-5ACF6CE63C24}">
          <p14:sldIdLst>
            <p14:sldId id="312"/>
            <p14:sldId id="313"/>
          </p14:sldIdLst>
        </p14:section>
        <p14:section name="Protein Unit Introduction" id="{2DB32FBB-C3D1-0C43-9D9A-AB34DCDD0E31}">
          <p14:sldIdLst>
            <p14:sldId id="256"/>
            <p14:sldId id="308"/>
            <p14:sldId id="257"/>
          </p14:sldIdLst>
        </p14:section>
        <p14:section name="Protein as an Essential Nutrient" id="{6DBBF5EF-C20A-9D44-A3EA-4C086F2A7A98}">
          <p14:sldIdLst>
            <p14:sldId id="300"/>
            <p14:sldId id="301"/>
          </p14:sldIdLst>
        </p14:section>
        <p14:section name="What is protein" id="{37CBFA46-3AE4-5745-959A-4A61FCF326DA}">
          <p14:sldIdLst>
            <p14:sldId id="302"/>
            <p14:sldId id="289"/>
            <p14:sldId id="288"/>
            <p14:sldId id="303"/>
          </p14:sldIdLst>
        </p14:section>
        <p14:section name="Amino Acids and Protein Structure" id="{4ABB47E8-6107-AC4B-851C-234A64AAF1E7}">
          <p14:sldIdLst>
            <p14:sldId id="276"/>
            <p14:sldId id="258"/>
            <p14:sldId id="297"/>
            <p14:sldId id="259"/>
          </p14:sldIdLst>
        </p14:section>
        <p14:section name="Amino Acid Classification" id="{EEA28E80-82F8-C048-B0B9-D79B90182373}">
          <p14:sldIdLst>
            <p14:sldId id="298"/>
            <p14:sldId id="305"/>
            <p14:sldId id="269"/>
            <p14:sldId id="272"/>
            <p14:sldId id="307"/>
            <p14:sldId id="309"/>
            <p14:sldId id="310"/>
            <p14:sldId id="306"/>
            <p14:sldId id="273"/>
            <p14:sldId id="299"/>
            <p14:sldId id="311"/>
            <p14:sldId id="286"/>
            <p14:sldId id="304"/>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6"/>
    <p:restoredTop sz="87232" autoAdjust="0"/>
  </p:normalViewPr>
  <p:slideViewPr>
    <p:cSldViewPr snapToGrid="0" snapToObjects="1">
      <p:cViewPr varScale="1">
        <p:scale>
          <a:sx n="150" d="100"/>
          <a:sy n="150" d="100"/>
        </p:scale>
        <p:origin x="164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677293-D79A-F841-A5A6-0072D19DB83B}" type="datetimeFigureOut">
              <a:rPr lang="en-US" smtClean="0"/>
              <a:t>10/18/16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5B4046-8E9A-364C-9D5E-680410CB78F7}" type="slidenum">
              <a:rPr lang="en-US" smtClean="0"/>
              <a:t>‹#›</a:t>
            </a:fld>
            <a:endParaRPr lang="en-US"/>
          </a:p>
        </p:txBody>
      </p:sp>
    </p:spTree>
    <p:extLst>
      <p:ext uri="{BB962C8B-B14F-4D97-AF65-F5344CB8AC3E}">
        <p14:creationId xmlns:p14="http://schemas.microsoft.com/office/powerpoint/2010/main" val="19338373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people under 60</a:t>
            </a:r>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4</a:t>
            </a:fld>
            <a:endParaRPr lang="en-US"/>
          </a:p>
        </p:txBody>
      </p:sp>
    </p:spTree>
    <p:extLst>
      <p:ext uri="{BB962C8B-B14F-4D97-AF65-F5344CB8AC3E}">
        <p14:creationId xmlns:p14="http://schemas.microsoft.com/office/powerpoint/2010/main" val="680847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22</a:t>
            </a:fld>
            <a:endParaRPr lang="en-US"/>
          </a:p>
        </p:txBody>
      </p:sp>
    </p:spTree>
    <p:extLst>
      <p:ext uri="{BB962C8B-B14F-4D97-AF65-F5344CB8AC3E}">
        <p14:creationId xmlns:p14="http://schemas.microsoft.com/office/powerpoint/2010/main" val="3382259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diets consisted of corn starch, sucrose, butter fat from which the protein had been removed, corn oil, inorganic salts, the known vitamins, and mixtures of highly purified amino acids. The only variables allowed, other than when changes were purposely made in the amino acids consumed, were distilled water and </a:t>
            </a:r>
            <a:r>
              <a:rPr lang="en-US" dirty="0" err="1" smtClean="0"/>
              <a:t>celluflour</a:t>
            </a:r>
            <a:r>
              <a:rPr lang="en-US" dirty="0" smtClean="0"/>
              <a:t>, a product that provided bulk but had no nutritive value, nitrogen, or flavor. The only unusual component of this otherwise bland diet was a large brown candy containing a concentrated liver extract as a possible source of unknown vitamins, sweetened with sugar and flavored with peppermint oil, which provided a never-to-be-forgotten taste.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24</a:t>
            </a:fld>
            <a:endParaRPr lang="en-US"/>
          </a:p>
        </p:txBody>
      </p:sp>
    </p:spTree>
    <p:extLst>
      <p:ext uri="{BB962C8B-B14F-4D97-AF65-F5344CB8AC3E}">
        <p14:creationId xmlns:p14="http://schemas.microsoft.com/office/powerpoint/2010/main" val="1149856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to talking about tyrosine</a:t>
            </a:r>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27</a:t>
            </a:fld>
            <a:endParaRPr lang="en-US"/>
          </a:p>
        </p:txBody>
      </p:sp>
    </p:spTree>
    <p:extLst>
      <p:ext uri="{BB962C8B-B14F-4D97-AF65-F5344CB8AC3E}">
        <p14:creationId xmlns:p14="http://schemas.microsoft.com/office/powerpoint/2010/main" val="3382259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Think about his diet, the concept of essential vs nonessential amino acids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Do they need no </a:t>
            </a:r>
            <a:r>
              <a:rPr lang="en-US" dirty="0" err="1" smtClean="0"/>
              <a:t>Phe</a:t>
            </a:r>
            <a:r>
              <a:rPr lang="en-US" dirty="0" smtClean="0"/>
              <a: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Is</a:t>
            </a:r>
            <a:r>
              <a:rPr lang="en-US" baseline="0" dirty="0" smtClean="0"/>
              <a:t> Tyrosine Essential for Bobbie?</a:t>
            </a:r>
            <a:endParaRPr lang="en-US" dirty="0" smtClean="0"/>
          </a:p>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28</a:t>
            </a:fld>
            <a:endParaRPr lang="en-US"/>
          </a:p>
        </p:txBody>
      </p:sp>
    </p:spTree>
    <p:extLst>
      <p:ext uri="{BB962C8B-B14F-4D97-AF65-F5344CB8AC3E}">
        <p14:creationId xmlns:p14="http://schemas.microsoft.com/office/powerpoint/2010/main" val="2074020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30</a:t>
            </a:fld>
            <a:endParaRPr lang="en-US"/>
          </a:p>
        </p:txBody>
      </p:sp>
    </p:spTree>
    <p:extLst>
      <p:ext uri="{BB962C8B-B14F-4D97-AF65-F5344CB8AC3E}">
        <p14:creationId xmlns:p14="http://schemas.microsoft.com/office/powerpoint/2010/main" val="197758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31</a:t>
            </a:fld>
            <a:endParaRPr lang="en-US"/>
          </a:p>
        </p:txBody>
      </p:sp>
    </p:spTree>
    <p:extLst>
      <p:ext uri="{BB962C8B-B14F-4D97-AF65-F5344CB8AC3E}">
        <p14:creationId xmlns:p14="http://schemas.microsoft.com/office/powerpoint/2010/main" val="53027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8</a:t>
            </a:fld>
            <a:endParaRPr lang="en-US"/>
          </a:p>
        </p:txBody>
      </p:sp>
    </p:spTree>
    <p:extLst>
      <p:ext uri="{BB962C8B-B14F-4D97-AF65-F5344CB8AC3E}">
        <p14:creationId xmlns:p14="http://schemas.microsoft.com/office/powerpoint/2010/main" val="3829892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12</a:t>
            </a:fld>
            <a:endParaRPr lang="en-US"/>
          </a:p>
        </p:txBody>
      </p:sp>
    </p:spTree>
    <p:extLst>
      <p:ext uri="{BB962C8B-B14F-4D97-AF65-F5344CB8AC3E}">
        <p14:creationId xmlns:p14="http://schemas.microsoft.com/office/powerpoint/2010/main" val="459324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D2277E1-4853-1948-A4A2-25D92513A99F}" type="slidenum">
              <a:rPr lang="en-US" sz="1200"/>
              <a:pPr/>
              <a:t>13</a:t>
            </a:fld>
            <a:endParaRPr 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extLst>
            <a:ext uri="{FAA26D3D-D897-4be2-8F04-BA451C77F1D7}">
              <ma14:placeholderFlag xmlns:ma14="http://schemas.microsoft.com/office/mac/drawingml/2011/main"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9F5B4046-8E9A-364C-9D5E-680410CB78F7}" type="slidenum">
              <a:rPr lang="en-US" smtClean="0"/>
              <a:t>15</a:t>
            </a:fld>
            <a:endParaRPr lang="en-US"/>
          </a:p>
        </p:txBody>
      </p:sp>
    </p:spTree>
    <p:extLst>
      <p:ext uri="{BB962C8B-B14F-4D97-AF65-F5344CB8AC3E}">
        <p14:creationId xmlns:p14="http://schemas.microsoft.com/office/powerpoint/2010/main" val="2565268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16</a:t>
            </a:fld>
            <a:endParaRPr lang="en-US"/>
          </a:p>
        </p:txBody>
      </p:sp>
    </p:spTree>
    <p:extLst>
      <p:ext uri="{BB962C8B-B14F-4D97-AF65-F5344CB8AC3E}">
        <p14:creationId xmlns:p14="http://schemas.microsoft.com/office/powerpoint/2010/main" val="459324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18</a:t>
            </a:fld>
            <a:endParaRPr lang="en-US"/>
          </a:p>
        </p:txBody>
      </p:sp>
    </p:spTree>
    <p:extLst>
      <p:ext uri="{BB962C8B-B14F-4D97-AF65-F5344CB8AC3E}">
        <p14:creationId xmlns:p14="http://schemas.microsoft.com/office/powerpoint/2010/main" val="57412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F5B4046-8E9A-364C-9D5E-680410CB78F7}" type="slidenum">
              <a:rPr lang="en-US" smtClean="0"/>
              <a:t>19</a:t>
            </a:fld>
            <a:endParaRPr lang="en-US"/>
          </a:p>
        </p:txBody>
      </p:sp>
    </p:spTree>
    <p:extLst>
      <p:ext uri="{BB962C8B-B14F-4D97-AF65-F5344CB8AC3E}">
        <p14:creationId xmlns:p14="http://schemas.microsoft.com/office/powerpoint/2010/main" val="3376035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5B4046-8E9A-364C-9D5E-680410CB78F7}" type="slidenum">
              <a:rPr lang="en-US" smtClean="0"/>
              <a:t>21</a:t>
            </a:fld>
            <a:endParaRPr lang="en-US"/>
          </a:p>
        </p:txBody>
      </p:sp>
    </p:spTree>
    <p:extLst>
      <p:ext uri="{BB962C8B-B14F-4D97-AF65-F5344CB8AC3E}">
        <p14:creationId xmlns:p14="http://schemas.microsoft.com/office/powerpoint/2010/main" val="1713603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220814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129748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3440232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C75A7E-8C81-D146-AE36-EEBB015F70A6}" type="datetimeFigureOut">
              <a:rPr lang="en-US" smtClean="0"/>
              <a:t>10/18/16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3779593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2C75A7E-8C81-D146-AE36-EEBB015F70A6}" type="datetimeFigureOut">
              <a:rPr lang="en-US" smtClean="0"/>
              <a:t>10/18/16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655167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C75A7E-8C81-D146-AE36-EEBB015F70A6}" type="datetimeFigureOut">
              <a:rPr lang="en-US" smtClean="0"/>
              <a:t>10/18/16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316550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C75A7E-8C81-D146-AE36-EEBB015F70A6}" type="datetimeFigureOut">
              <a:rPr lang="en-US" smtClean="0"/>
              <a:t>10/18/16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1502045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2C75A7E-8C81-D146-AE36-EEBB015F70A6}" type="datetimeFigureOut">
              <a:rPr lang="en-US" smtClean="0"/>
              <a:t>10/18/16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106863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75A7E-8C81-D146-AE36-EEBB015F70A6}" type="datetimeFigureOut">
              <a:rPr lang="en-US" smtClean="0"/>
              <a:t>10/18/16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05245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75A7E-8C81-D146-AE36-EEBB015F70A6}" type="datetimeFigureOut">
              <a:rPr lang="en-US" smtClean="0"/>
              <a:t>10/18/16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200972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C75A7E-8C81-D146-AE36-EEBB015F70A6}" type="datetimeFigureOut">
              <a:rPr lang="en-US" smtClean="0"/>
              <a:t>10/18/16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5F1B2-B843-9A43-AB46-701DBD00BBED}" type="slidenum">
              <a:rPr lang="en-US" smtClean="0"/>
              <a:t>‹#›</a:t>
            </a:fld>
            <a:endParaRPr lang="en-US"/>
          </a:p>
        </p:txBody>
      </p:sp>
    </p:spTree>
    <p:extLst>
      <p:ext uri="{BB962C8B-B14F-4D97-AF65-F5344CB8AC3E}">
        <p14:creationId xmlns:p14="http://schemas.microsoft.com/office/powerpoint/2010/main" val="42113478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75A7E-8C81-D146-AE36-EEBB015F70A6}" type="datetimeFigureOut">
              <a:rPr lang="en-US" smtClean="0"/>
              <a:t>10/18/16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5F1B2-B843-9A43-AB46-701DBD00BBED}" type="slidenum">
              <a:rPr lang="en-US" smtClean="0"/>
              <a:t>‹#›</a:t>
            </a:fld>
            <a:endParaRPr lang="en-US"/>
          </a:p>
        </p:txBody>
      </p:sp>
    </p:spTree>
    <p:extLst>
      <p:ext uri="{BB962C8B-B14F-4D97-AF65-F5344CB8AC3E}">
        <p14:creationId xmlns:p14="http://schemas.microsoft.com/office/powerpoint/2010/main" val="106183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Quiz Question 1</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634116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is an Essential Macronutrient</a:t>
            </a:r>
            <a:endParaRPr lang="en-US" dirty="0"/>
          </a:p>
        </p:txBody>
      </p:sp>
      <p:sp>
        <p:nvSpPr>
          <p:cNvPr id="3" name="Content Placeholder 2"/>
          <p:cNvSpPr>
            <a:spLocks noGrp="1"/>
          </p:cNvSpPr>
          <p:nvPr>
            <p:ph idx="1"/>
          </p:nvPr>
        </p:nvSpPr>
        <p:spPr>
          <a:xfrm>
            <a:off x="457199" y="1600200"/>
            <a:ext cx="4067699" cy="4525963"/>
          </a:xfrm>
        </p:spPr>
        <p:txBody>
          <a:bodyPr>
            <a:normAutofit fontScale="85000" lnSpcReduction="10000"/>
          </a:bodyPr>
          <a:lstStyle/>
          <a:p>
            <a:r>
              <a:rPr lang="en-US" dirty="0" smtClean="0"/>
              <a:t>Deficiencies in protein, not </a:t>
            </a:r>
            <a:r>
              <a:rPr lang="en-US" dirty="0" smtClean="0"/>
              <a:t>calories:  </a:t>
            </a:r>
            <a:r>
              <a:rPr lang="en-US" b="1" u="sng" dirty="0" smtClean="0"/>
              <a:t>k</a:t>
            </a:r>
            <a:r>
              <a:rPr lang="en-US" b="1" u="sng" dirty="0" smtClean="0"/>
              <a:t>washiorkor</a:t>
            </a:r>
          </a:p>
          <a:p>
            <a:pPr lvl="1"/>
            <a:r>
              <a:rPr lang="en-US" dirty="0" smtClean="0"/>
              <a:t>Distended abdomen</a:t>
            </a:r>
          </a:p>
          <a:p>
            <a:pPr lvl="1"/>
            <a:r>
              <a:rPr lang="en-US" dirty="0" smtClean="0"/>
              <a:t>Fatty liver</a:t>
            </a:r>
          </a:p>
          <a:p>
            <a:pPr lvl="1"/>
            <a:r>
              <a:rPr lang="en-US" dirty="0" smtClean="0"/>
              <a:t>Hair, teeth loss</a:t>
            </a:r>
          </a:p>
          <a:p>
            <a:pPr lvl="1"/>
            <a:r>
              <a:rPr lang="en-US" dirty="0" smtClean="0"/>
              <a:t>Anorexia</a:t>
            </a:r>
          </a:p>
          <a:p>
            <a:pPr lvl="1"/>
            <a:r>
              <a:rPr lang="en-US" dirty="0" smtClean="0"/>
              <a:t>Physical and Mental Development</a:t>
            </a:r>
            <a:endParaRPr lang="en-US" dirty="0" smtClean="0"/>
          </a:p>
          <a:p>
            <a:r>
              <a:rPr lang="en-US" dirty="0" smtClean="0"/>
              <a:t>Deficiencies in protein and </a:t>
            </a:r>
            <a:r>
              <a:rPr lang="en-US" dirty="0" smtClean="0"/>
              <a:t>calories: </a:t>
            </a:r>
            <a:r>
              <a:rPr lang="en-US" b="1" u="sng" dirty="0" smtClean="0"/>
              <a:t>marasmus</a:t>
            </a:r>
            <a:endParaRPr lang="en-US" b="1" u="sng" dirty="0" smtClean="0"/>
          </a:p>
        </p:txBody>
      </p:sp>
      <p:pic>
        <p:nvPicPr>
          <p:cNvPr id="4" name="Picture 3"/>
          <p:cNvPicPr>
            <a:picLocks noChangeAspect="1"/>
          </p:cNvPicPr>
          <p:nvPr/>
        </p:nvPicPr>
        <p:blipFill>
          <a:blip r:embed="rId2"/>
          <a:stretch>
            <a:fillRect/>
          </a:stretch>
        </p:blipFill>
        <p:spPr>
          <a:xfrm>
            <a:off x="4524898" y="2543705"/>
            <a:ext cx="4517501" cy="1994429"/>
          </a:xfrm>
          <a:prstGeom prst="rect">
            <a:avLst/>
          </a:prstGeom>
        </p:spPr>
      </p:pic>
    </p:spTree>
    <p:extLst>
      <p:ext uri="{BB962C8B-B14F-4D97-AF65-F5344CB8AC3E}">
        <p14:creationId xmlns:p14="http://schemas.microsoft.com/office/powerpoint/2010/main" val="983522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Protein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33805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Proteins</a:t>
            </a:r>
            <a:endParaRPr lang="en-US" dirty="0"/>
          </a:p>
        </p:txBody>
      </p:sp>
      <p:sp>
        <p:nvSpPr>
          <p:cNvPr id="3" name="Content Placeholder 2"/>
          <p:cNvSpPr>
            <a:spLocks noGrp="1"/>
          </p:cNvSpPr>
          <p:nvPr>
            <p:ph idx="1"/>
          </p:nvPr>
        </p:nvSpPr>
        <p:spPr>
          <a:xfrm>
            <a:off x="457200" y="1286602"/>
            <a:ext cx="8686800" cy="4858404"/>
          </a:xfrm>
        </p:spPr>
        <p:txBody>
          <a:bodyPr>
            <a:normAutofit/>
          </a:bodyPr>
          <a:lstStyle/>
          <a:p>
            <a:r>
              <a:rPr lang="en-US" dirty="0" smtClean="0"/>
              <a:t>Exogenous protein sources:</a:t>
            </a:r>
          </a:p>
          <a:p>
            <a:pPr lvl="1"/>
            <a:r>
              <a:rPr lang="en-US" dirty="0"/>
              <a:t>Plant products (grains, legumes, vegetables</a:t>
            </a:r>
            <a:r>
              <a:rPr lang="en-US" dirty="0" smtClean="0"/>
              <a:t>)</a:t>
            </a:r>
          </a:p>
          <a:p>
            <a:pPr lvl="1"/>
            <a:r>
              <a:rPr lang="en-US" dirty="0" smtClean="0"/>
              <a:t>Animal products (meat, poultry, fish, some dairy)</a:t>
            </a:r>
          </a:p>
          <a:p>
            <a:r>
              <a:rPr lang="en-US" dirty="0" smtClean="0"/>
              <a:t>Endogenous </a:t>
            </a:r>
            <a:r>
              <a:rPr lang="en-US" dirty="0" smtClean="0"/>
              <a:t>protein</a:t>
            </a:r>
          </a:p>
          <a:p>
            <a:pPr lvl="1"/>
            <a:r>
              <a:rPr lang="en-US" dirty="0" smtClean="0"/>
              <a:t>Body’s amino acid pool</a:t>
            </a:r>
          </a:p>
          <a:p>
            <a:endParaRPr lang="en-US" dirty="0" smtClean="0"/>
          </a:p>
          <a:p>
            <a:pPr lvl="1"/>
            <a:endParaRPr lang="en-US" dirty="0" smtClean="0"/>
          </a:p>
        </p:txBody>
      </p:sp>
    </p:spTree>
    <p:extLst>
      <p:ext uri="{BB962C8B-B14F-4D97-AF65-F5344CB8AC3E}">
        <p14:creationId xmlns:p14="http://schemas.microsoft.com/office/powerpoint/2010/main" val="2125941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descr="smln3_fig_06_01a"/>
          <p:cNvPicPr>
            <a:picLocks noChangeAspect="1" noChangeArrowheads="1"/>
          </p:cNvPicPr>
          <p:nvPr/>
        </p:nvPicPr>
        <p:blipFill rotWithShape="1">
          <a:blip r:embed="rId3">
            <a:extLst>
              <a:ext uri="{28A0092B-C50C-407E-A947-70E740481C1C}">
                <a14:useLocalDpi xmlns:a14="http://schemas.microsoft.com/office/drawing/2010/main" val="0"/>
              </a:ext>
            </a:extLst>
          </a:blip>
          <a:srcRect b="3427"/>
          <a:stretch/>
        </p:blipFill>
        <p:spPr bwMode="auto">
          <a:xfrm>
            <a:off x="882842" y="292100"/>
            <a:ext cx="7629924" cy="6476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92863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Endogenous Proteins in Mammals</a:t>
            </a:r>
            <a:endParaRPr lang="en-US" dirty="0"/>
          </a:p>
        </p:txBody>
      </p:sp>
      <p:sp>
        <p:nvSpPr>
          <p:cNvPr id="3" name="Content Placeholder 2"/>
          <p:cNvSpPr>
            <a:spLocks noGrp="1"/>
          </p:cNvSpPr>
          <p:nvPr>
            <p:ph idx="1"/>
          </p:nvPr>
        </p:nvSpPr>
        <p:spPr/>
        <p:txBody>
          <a:bodyPr>
            <a:normAutofit lnSpcReduction="10000"/>
          </a:bodyPr>
          <a:lstStyle/>
          <a:p>
            <a:r>
              <a:rPr lang="en-US" dirty="0" smtClean="0"/>
              <a:t>Enzymes, transport proteins, transcription factors </a:t>
            </a:r>
            <a:r>
              <a:rPr lang="en-US" dirty="0" err="1" smtClean="0"/>
              <a:t>etc</a:t>
            </a:r>
            <a:endParaRPr lang="en-US" dirty="0" smtClean="0"/>
          </a:p>
          <a:p>
            <a:pPr lvl="1"/>
            <a:r>
              <a:rPr lang="en-US" dirty="0" smtClean="0"/>
              <a:t>These are required for the normal functioning of the cell</a:t>
            </a:r>
          </a:p>
          <a:p>
            <a:r>
              <a:rPr lang="en-US" dirty="0" smtClean="0"/>
              <a:t>50% of proteins in humans are:</a:t>
            </a:r>
          </a:p>
          <a:p>
            <a:pPr lvl="1"/>
            <a:r>
              <a:rPr lang="en-US" dirty="0" smtClean="0"/>
              <a:t>Actin</a:t>
            </a:r>
          </a:p>
          <a:p>
            <a:pPr lvl="1"/>
            <a:r>
              <a:rPr lang="en-US" dirty="0" smtClean="0"/>
              <a:t>Myosin</a:t>
            </a:r>
          </a:p>
          <a:p>
            <a:pPr lvl="1"/>
            <a:r>
              <a:rPr lang="en-US" dirty="0" smtClean="0"/>
              <a:t>Collagen</a:t>
            </a:r>
          </a:p>
          <a:p>
            <a:pPr lvl="1"/>
            <a:r>
              <a:rPr lang="en-US" dirty="0" smtClean="0"/>
              <a:t>Elastin</a:t>
            </a:r>
          </a:p>
          <a:p>
            <a:pPr lvl="1"/>
            <a:endParaRPr lang="en-US" dirty="0"/>
          </a:p>
        </p:txBody>
      </p:sp>
    </p:spTree>
    <p:extLst>
      <p:ext uri="{BB962C8B-B14F-4D97-AF65-F5344CB8AC3E}">
        <p14:creationId xmlns:p14="http://schemas.microsoft.com/office/powerpoint/2010/main" val="1311590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Proteins: Amino Acids (AA)</a:t>
            </a:r>
            <a:endParaRPr lang="en-US" dirty="0"/>
          </a:p>
        </p:txBody>
      </p:sp>
      <p:sp>
        <p:nvSpPr>
          <p:cNvPr id="3" name="Content Placeholder 2"/>
          <p:cNvSpPr>
            <a:spLocks noGrp="1"/>
          </p:cNvSpPr>
          <p:nvPr>
            <p:ph idx="1"/>
          </p:nvPr>
        </p:nvSpPr>
        <p:spPr/>
        <p:txBody>
          <a:bodyPr>
            <a:normAutofit/>
          </a:bodyPr>
          <a:lstStyle/>
          <a:p>
            <a:r>
              <a:rPr lang="en-US" dirty="0" smtClean="0"/>
              <a:t>Proteins made up of amino acids</a:t>
            </a:r>
          </a:p>
          <a:p>
            <a:r>
              <a:rPr lang="en-US" dirty="0" smtClean="0"/>
              <a:t>20 common amino acids</a:t>
            </a:r>
          </a:p>
          <a:p>
            <a:pPr lvl="1"/>
            <a:r>
              <a:rPr lang="en-US" dirty="0" smtClean="0"/>
              <a:t>Central alpha carbon</a:t>
            </a:r>
          </a:p>
          <a:p>
            <a:pPr lvl="1"/>
            <a:r>
              <a:rPr lang="en-US" dirty="0" smtClean="0"/>
              <a:t>Made </a:t>
            </a:r>
            <a:r>
              <a:rPr lang="en-US" dirty="0"/>
              <a:t>of 4 functional groups:</a:t>
            </a:r>
          </a:p>
          <a:p>
            <a:pPr lvl="2"/>
            <a:r>
              <a:rPr lang="en-US" dirty="0"/>
              <a:t>Amino (-NH</a:t>
            </a:r>
            <a:r>
              <a:rPr lang="en-US" baseline="-25000" dirty="0"/>
              <a:t>2</a:t>
            </a:r>
            <a:r>
              <a:rPr lang="en-US" dirty="0" smtClean="0"/>
              <a:t>) – contain Nitrogen</a:t>
            </a:r>
            <a:endParaRPr lang="en-US" dirty="0"/>
          </a:p>
          <a:p>
            <a:pPr lvl="2"/>
            <a:r>
              <a:rPr lang="en-US" dirty="0" smtClean="0"/>
              <a:t>Carboxylic acid </a:t>
            </a:r>
            <a:r>
              <a:rPr lang="en-US" dirty="0"/>
              <a:t>(-</a:t>
            </a:r>
            <a:r>
              <a:rPr lang="en-US" dirty="0" smtClean="0"/>
              <a:t>COOH)</a:t>
            </a:r>
            <a:endParaRPr lang="en-US" dirty="0"/>
          </a:p>
          <a:p>
            <a:pPr lvl="2"/>
            <a:r>
              <a:rPr lang="en-US" dirty="0"/>
              <a:t>Hydrogen (-H)</a:t>
            </a:r>
          </a:p>
          <a:p>
            <a:pPr lvl="2"/>
            <a:r>
              <a:rPr lang="en-US" u="sng" dirty="0"/>
              <a:t>Side chain </a:t>
            </a:r>
            <a:r>
              <a:rPr lang="en-US" dirty="0"/>
              <a:t>(-R</a:t>
            </a:r>
            <a:r>
              <a:rPr lang="en-US" dirty="0" smtClean="0"/>
              <a:t>) </a:t>
            </a:r>
          </a:p>
          <a:p>
            <a:endParaRPr lang="en-US" dirty="0"/>
          </a:p>
        </p:txBody>
      </p:sp>
      <p:sp>
        <p:nvSpPr>
          <p:cNvPr id="4" name="TextBox 3"/>
          <p:cNvSpPr txBox="1"/>
          <p:nvPr/>
        </p:nvSpPr>
        <p:spPr>
          <a:xfrm>
            <a:off x="5404555" y="4282279"/>
            <a:ext cx="2525889" cy="1938992"/>
          </a:xfrm>
          <a:prstGeom prst="rect">
            <a:avLst/>
          </a:prstGeom>
          <a:noFill/>
          <a:ln>
            <a:solidFill>
              <a:schemeClr val="tx1"/>
            </a:solidFill>
          </a:ln>
        </p:spPr>
        <p:txBody>
          <a:bodyPr wrap="square" rtlCol="0">
            <a:spAutoFit/>
          </a:bodyPr>
          <a:lstStyle/>
          <a:p>
            <a:r>
              <a:rPr lang="en-US" sz="2400" dirty="0" smtClean="0"/>
              <a:t>            H </a:t>
            </a:r>
          </a:p>
          <a:p>
            <a:r>
              <a:rPr lang="en-US" sz="2400" dirty="0"/>
              <a:t> </a:t>
            </a:r>
            <a:r>
              <a:rPr lang="en-US" sz="2400" dirty="0" smtClean="0"/>
              <a:t>           | </a:t>
            </a:r>
          </a:p>
          <a:p>
            <a:r>
              <a:rPr lang="en-US" sz="2400" dirty="0" smtClean="0"/>
              <a:t>H</a:t>
            </a:r>
            <a:r>
              <a:rPr lang="en-US" sz="2400" baseline="-25000" dirty="0" smtClean="0"/>
              <a:t>2</a:t>
            </a:r>
            <a:r>
              <a:rPr lang="en-US" sz="2400" dirty="0" smtClean="0"/>
              <a:t>N – C – COOH</a:t>
            </a:r>
          </a:p>
          <a:p>
            <a:r>
              <a:rPr lang="en-US" sz="2400" dirty="0"/>
              <a:t> </a:t>
            </a:r>
            <a:r>
              <a:rPr lang="en-US" sz="2400" dirty="0" smtClean="0"/>
              <a:t>           |</a:t>
            </a:r>
          </a:p>
          <a:p>
            <a:r>
              <a:rPr lang="en-US" sz="2400" dirty="0"/>
              <a:t> </a:t>
            </a:r>
            <a:r>
              <a:rPr lang="en-US" sz="2400" dirty="0" smtClean="0"/>
              <a:t>           R </a:t>
            </a:r>
            <a:endParaRPr lang="en-US" sz="2400" dirty="0"/>
          </a:p>
        </p:txBody>
      </p:sp>
    </p:spTree>
    <p:extLst>
      <p:ext uri="{BB962C8B-B14F-4D97-AF65-F5344CB8AC3E}">
        <p14:creationId xmlns:p14="http://schemas.microsoft.com/office/powerpoint/2010/main" val="28704947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248"/>
            <a:ext cx="8229600" cy="1143000"/>
          </a:xfrm>
        </p:spPr>
        <p:txBody>
          <a:bodyPr/>
          <a:lstStyle/>
          <a:p>
            <a:r>
              <a:rPr lang="en-US" dirty="0" smtClean="0"/>
              <a:t>Proteins</a:t>
            </a:r>
            <a:endParaRPr lang="en-US" dirty="0"/>
          </a:p>
        </p:txBody>
      </p:sp>
      <p:sp>
        <p:nvSpPr>
          <p:cNvPr id="3" name="Content Placeholder 2"/>
          <p:cNvSpPr>
            <a:spLocks noGrp="1"/>
          </p:cNvSpPr>
          <p:nvPr>
            <p:ph idx="1"/>
          </p:nvPr>
        </p:nvSpPr>
        <p:spPr>
          <a:xfrm>
            <a:off x="457200" y="1045884"/>
            <a:ext cx="8229600" cy="4858404"/>
          </a:xfrm>
        </p:spPr>
        <p:txBody>
          <a:bodyPr>
            <a:normAutofit/>
          </a:bodyPr>
          <a:lstStyle/>
          <a:p>
            <a:r>
              <a:rPr lang="en-US" dirty="0" smtClean="0"/>
              <a:t>Polypeptides </a:t>
            </a:r>
            <a:r>
              <a:rPr lang="en-US" dirty="0"/>
              <a:t>– </a:t>
            </a:r>
            <a:r>
              <a:rPr lang="en-US" u="sng" dirty="0"/>
              <a:t>amino acids</a:t>
            </a:r>
            <a:r>
              <a:rPr lang="en-US" dirty="0"/>
              <a:t> linked by </a:t>
            </a:r>
            <a:r>
              <a:rPr lang="en-US" u="sng" dirty="0"/>
              <a:t>peptide</a:t>
            </a:r>
            <a:r>
              <a:rPr lang="en-US" dirty="0"/>
              <a:t> </a:t>
            </a:r>
            <a:r>
              <a:rPr lang="en-US" u="sng" dirty="0" smtClean="0"/>
              <a:t>bonds</a:t>
            </a:r>
          </a:p>
          <a:p>
            <a:pPr lvl="1"/>
            <a:r>
              <a:rPr lang="en-US" dirty="0" smtClean="0"/>
              <a:t>Number and type of AA differ among proteins</a:t>
            </a:r>
          </a:p>
          <a:p>
            <a:endParaRPr lang="en-US" dirty="0" smtClean="0"/>
          </a:p>
          <a:p>
            <a:pPr lvl="1"/>
            <a:endParaRPr lang="en-US" dirty="0" smtClean="0"/>
          </a:p>
        </p:txBody>
      </p:sp>
      <p:pic>
        <p:nvPicPr>
          <p:cNvPr id="4" name="Picture 2" descr="smln3_fig_06_04"/>
          <p:cNvPicPr>
            <a:picLocks noChangeAspect="1" noChangeArrowheads="1"/>
          </p:cNvPicPr>
          <p:nvPr/>
        </p:nvPicPr>
        <p:blipFill rotWithShape="1">
          <a:blip r:embed="rId3">
            <a:extLst>
              <a:ext uri="{28A0092B-C50C-407E-A947-70E740481C1C}">
                <a14:useLocalDpi xmlns:a14="http://schemas.microsoft.com/office/drawing/2010/main" val="0"/>
              </a:ext>
            </a:extLst>
          </a:blip>
          <a:srcRect r="11615" b="47756"/>
          <a:stretch/>
        </p:blipFill>
        <p:spPr bwMode="auto">
          <a:xfrm>
            <a:off x="0" y="3168750"/>
            <a:ext cx="5009837"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Picture 4" descr="bppeptid.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276" y="3422650"/>
            <a:ext cx="2895600" cy="2679700"/>
          </a:xfrm>
          <a:prstGeom prst="rect">
            <a:avLst/>
          </a:prstGeom>
        </p:spPr>
      </p:pic>
      <p:cxnSp>
        <p:nvCxnSpPr>
          <p:cNvPr id="7" name="Straight Connector 6"/>
          <p:cNvCxnSpPr/>
          <p:nvPr/>
        </p:nvCxnSpPr>
        <p:spPr>
          <a:xfrm>
            <a:off x="5233117" y="3168750"/>
            <a:ext cx="0" cy="32004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072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Structure</a:t>
            </a:r>
            <a:endParaRPr lang="en-US" dirty="0"/>
          </a:p>
        </p:txBody>
      </p:sp>
      <p:sp>
        <p:nvSpPr>
          <p:cNvPr id="3" name="Content Placeholder 2"/>
          <p:cNvSpPr>
            <a:spLocks noGrp="1"/>
          </p:cNvSpPr>
          <p:nvPr>
            <p:ph idx="1"/>
          </p:nvPr>
        </p:nvSpPr>
        <p:spPr>
          <a:xfrm>
            <a:off x="457200" y="1600200"/>
            <a:ext cx="4953000" cy="4525963"/>
          </a:xfrm>
        </p:spPr>
        <p:txBody>
          <a:bodyPr>
            <a:normAutofit/>
          </a:bodyPr>
          <a:lstStyle/>
          <a:p>
            <a:r>
              <a:rPr lang="en-US" dirty="0"/>
              <a:t>4 main levels of organization </a:t>
            </a:r>
            <a:endParaRPr lang="en-US" dirty="0" smtClean="0"/>
          </a:p>
          <a:p>
            <a:pPr lvl="1"/>
            <a:r>
              <a:rPr lang="en-US" dirty="0" smtClean="0"/>
              <a:t>Primary: Sequence</a:t>
            </a:r>
          </a:p>
          <a:p>
            <a:pPr lvl="1"/>
            <a:r>
              <a:rPr lang="en-US" dirty="0" smtClean="0"/>
              <a:t>Secondary: Helices/Sheets</a:t>
            </a:r>
          </a:p>
          <a:p>
            <a:pPr lvl="1"/>
            <a:r>
              <a:rPr lang="en-US" dirty="0" smtClean="0"/>
              <a:t>Tertiary: Folds</a:t>
            </a:r>
          </a:p>
          <a:p>
            <a:pPr lvl="1"/>
            <a:r>
              <a:rPr lang="en-US" dirty="0" smtClean="0"/>
              <a:t>Quaternary: Multiple Proteins</a:t>
            </a:r>
            <a:endParaRPr lang="en-US" dirty="0" smtClean="0"/>
          </a:p>
          <a:p>
            <a:pPr lvl="1"/>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1481" y="1417638"/>
            <a:ext cx="1937089" cy="5325532"/>
          </a:xfrm>
          <a:prstGeom prst="rect">
            <a:avLst/>
          </a:prstGeom>
        </p:spPr>
      </p:pic>
    </p:spTree>
    <p:extLst>
      <p:ext uri="{BB962C8B-B14F-4D97-AF65-F5344CB8AC3E}">
        <p14:creationId xmlns:p14="http://schemas.microsoft.com/office/powerpoint/2010/main" val="1301524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Proteins are The Source of Food Allergies/Insensitivities</a:t>
            </a:r>
            <a:endParaRPr lang="en-US" dirty="0"/>
          </a:p>
        </p:txBody>
      </p:sp>
      <p:sp>
        <p:nvSpPr>
          <p:cNvPr id="3" name="Content Placeholder 2"/>
          <p:cNvSpPr>
            <a:spLocks noGrp="1"/>
          </p:cNvSpPr>
          <p:nvPr>
            <p:ph idx="1"/>
          </p:nvPr>
        </p:nvSpPr>
        <p:spPr>
          <a:xfrm>
            <a:off x="457201" y="1600200"/>
            <a:ext cx="4572000" cy="4525963"/>
          </a:xfrm>
        </p:spPr>
        <p:txBody>
          <a:bodyPr>
            <a:normAutofit fontScale="85000" lnSpcReduction="20000"/>
          </a:bodyPr>
          <a:lstStyle/>
          <a:p>
            <a:r>
              <a:rPr lang="en-US" dirty="0" smtClean="0"/>
              <a:t>Common food allergens include</a:t>
            </a:r>
          </a:p>
          <a:p>
            <a:pPr lvl="1"/>
            <a:r>
              <a:rPr lang="en-US" dirty="0" smtClean="0"/>
              <a:t>Peanuts</a:t>
            </a:r>
          </a:p>
          <a:p>
            <a:pPr lvl="1"/>
            <a:r>
              <a:rPr lang="en-US" dirty="0" smtClean="0"/>
              <a:t>Milk (not Lactose intolerance)</a:t>
            </a:r>
          </a:p>
          <a:p>
            <a:pPr lvl="1"/>
            <a:r>
              <a:rPr lang="en-US" dirty="0" smtClean="0"/>
              <a:t>Tree Nuts</a:t>
            </a:r>
          </a:p>
          <a:p>
            <a:pPr lvl="1"/>
            <a:r>
              <a:rPr lang="en-US" dirty="0" smtClean="0"/>
              <a:t>Fish</a:t>
            </a:r>
          </a:p>
          <a:p>
            <a:pPr lvl="1"/>
            <a:r>
              <a:rPr lang="en-US" dirty="0" smtClean="0"/>
              <a:t>Shellfish</a:t>
            </a:r>
          </a:p>
          <a:p>
            <a:pPr lvl="1"/>
            <a:r>
              <a:rPr lang="en-US" dirty="0" smtClean="0"/>
              <a:t>Soy</a:t>
            </a:r>
          </a:p>
          <a:p>
            <a:pPr lvl="1"/>
            <a:r>
              <a:rPr lang="en-US" dirty="0" smtClean="0"/>
              <a:t>Wheat (</a:t>
            </a:r>
            <a:r>
              <a:rPr lang="en-US" dirty="0" err="1" smtClean="0"/>
              <a:t>ie</a:t>
            </a:r>
            <a:r>
              <a:rPr lang="en-US" dirty="0" smtClean="0"/>
              <a:t> </a:t>
            </a:r>
            <a:r>
              <a:rPr lang="en-US" dirty="0" smtClean="0"/>
              <a:t>Gluten)</a:t>
            </a:r>
          </a:p>
          <a:p>
            <a:r>
              <a:rPr lang="en-US" dirty="0" smtClean="0"/>
              <a:t>Affects 4-5% of the population</a:t>
            </a:r>
            <a:endParaRPr lang="en-US" dirty="0"/>
          </a:p>
        </p:txBody>
      </p:sp>
      <p:pic>
        <p:nvPicPr>
          <p:cNvPr id="4" name="Picture 3"/>
          <p:cNvPicPr>
            <a:picLocks noChangeAspect="1"/>
          </p:cNvPicPr>
          <p:nvPr/>
        </p:nvPicPr>
        <p:blipFill>
          <a:blip r:embed="rId3"/>
          <a:stretch>
            <a:fillRect/>
          </a:stretch>
        </p:blipFill>
        <p:spPr>
          <a:xfrm>
            <a:off x="3680179" y="2028297"/>
            <a:ext cx="5463821" cy="4097866"/>
          </a:xfrm>
          <a:prstGeom prst="rect">
            <a:avLst/>
          </a:prstGeom>
        </p:spPr>
      </p:pic>
      <p:sp>
        <p:nvSpPr>
          <p:cNvPr id="5" name="Rectangle 4"/>
          <p:cNvSpPr/>
          <p:nvPr/>
        </p:nvSpPr>
        <p:spPr>
          <a:xfrm>
            <a:off x="7137400" y="2904067"/>
            <a:ext cx="1803400" cy="9591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1205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Proteins are Made with Amino Acids</a:t>
            </a:r>
            <a:endParaRPr lang="en-US" dirty="0"/>
          </a:p>
        </p:txBody>
      </p:sp>
      <p:sp>
        <p:nvSpPr>
          <p:cNvPr id="7" name="Content Placeholder 6"/>
          <p:cNvSpPr>
            <a:spLocks noGrp="1"/>
          </p:cNvSpPr>
          <p:nvPr>
            <p:ph idx="1"/>
          </p:nvPr>
        </p:nvSpPr>
        <p:spPr>
          <a:xfrm>
            <a:off x="457200" y="1734906"/>
            <a:ext cx="8229600" cy="4525963"/>
          </a:xfrm>
        </p:spPr>
        <p:txBody>
          <a:bodyPr/>
          <a:lstStyle/>
          <a:p>
            <a:r>
              <a:rPr lang="en-US" sz="3600" dirty="0" smtClean="0"/>
              <a:t>L (left) and D (right) </a:t>
            </a:r>
            <a:r>
              <a:rPr lang="en-US" sz="3600" dirty="0"/>
              <a:t>conformations</a:t>
            </a:r>
            <a:r>
              <a:rPr lang="en-US" dirty="0"/>
              <a:t> </a:t>
            </a:r>
            <a:r>
              <a:rPr lang="en-US" sz="3600" dirty="0" smtClean="0"/>
              <a:t>- most </a:t>
            </a:r>
            <a:r>
              <a:rPr lang="en-US" sz="3600" dirty="0"/>
              <a:t>metabolic machinery specific to </a:t>
            </a:r>
            <a:r>
              <a:rPr lang="en-US" sz="3600" u="sng" dirty="0"/>
              <a:t>L </a:t>
            </a:r>
            <a:r>
              <a:rPr lang="en-US" sz="3600" u="sng" dirty="0" smtClean="0"/>
              <a:t>conformation of amino group </a:t>
            </a:r>
            <a:endParaRPr lang="en-US" sz="3600" u="sng"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833" y="3670069"/>
            <a:ext cx="4191000" cy="2590800"/>
          </a:xfrm>
          <a:prstGeom prst="rect">
            <a:avLst/>
          </a:prstGeom>
        </p:spPr>
      </p:pic>
    </p:spTree>
    <p:extLst>
      <p:ext uri="{BB962C8B-B14F-4D97-AF65-F5344CB8AC3E}">
        <p14:creationId xmlns:p14="http://schemas.microsoft.com/office/powerpoint/2010/main" val="34158898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79453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Amino Acid Classifications</a:t>
            </a:r>
            <a:endParaRPr lang="en-US" dirty="0"/>
          </a:p>
        </p:txBody>
      </p:sp>
      <p:sp>
        <p:nvSpPr>
          <p:cNvPr id="3" name="Content Placeholder 2"/>
          <p:cNvSpPr>
            <a:spLocks noGrp="1"/>
          </p:cNvSpPr>
          <p:nvPr>
            <p:ph idx="1"/>
          </p:nvPr>
        </p:nvSpPr>
        <p:spPr>
          <a:xfrm>
            <a:off x="457200" y="1600200"/>
            <a:ext cx="4529667" cy="4525963"/>
          </a:xfrm>
        </p:spPr>
        <p:txBody>
          <a:bodyPr/>
          <a:lstStyle/>
          <a:p>
            <a:r>
              <a:rPr lang="en-US" dirty="0" smtClean="0"/>
              <a:t>Physical Properties (Hydrophobic/Acidic </a:t>
            </a:r>
            <a:r>
              <a:rPr lang="en-US" dirty="0" err="1" smtClean="0"/>
              <a:t>etc</a:t>
            </a:r>
            <a:r>
              <a:rPr lang="en-US" dirty="0" smtClean="0"/>
              <a:t>)</a:t>
            </a:r>
          </a:p>
          <a:p>
            <a:r>
              <a:rPr lang="en-US" dirty="0" smtClean="0"/>
              <a:t>Biosynthesis (Essential, Nonessential, Conditionally Essential)</a:t>
            </a:r>
          </a:p>
          <a:p>
            <a:r>
              <a:rPr lang="en-US" dirty="0" smtClean="0"/>
              <a:t>Metabolism (</a:t>
            </a:r>
            <a:r>
              <a:rPr lang="en-US" dirty="0" err="1" smtClean="0"/>
              <a:t>Glucogenic</a:t>
            </a:r>
            <a:r>
              <a:rPr lang="en-US" dirty="0" smtClean="0"/>
              <a:t>, Ketogenic)</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200" y="1214967"/>
            <a:ext cx="4305300" cy="5499100"/>
          </a:xfrm>
          <a:prstGeom prst="rect">
            <a:avLst/>
          </a:prstGeom>
        </p:spPr>
      </p:pic>
    </p:spTree>
    <p:extLst>
      <p:ext uri="{BB962C8B-B14F-4D97-AF65-F5344CB8AC3E}">
        <p14:creationId xmlns:p14="http://schemas.microsoft.com/office/powerpoint/2010/main" val="10432973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90067" cy="1143000"/>
          </a:xfrm>
        </p:spPr>
        <p:txBody>
          <a:bodyPr>
            <a:normAutofit fontScale="90000"/>
          </a:bodyPr>
          <a:lstStyle/>
          <a:p>
            <a:r>
              <a:rPr lang="en-US" dirty="0"/>
              <a:t>Amino </a:t>
            </a:r>
            <a:r>
              <a:rPr lang="en-US" dirty="0" smtClean="0"/>
              <a:t>Acids: Physical Properties</a:t>
            </a:r>
            <a:endParaRPr lang="en-US" dirty="0"/>
          </a:p>
        </p:txBody>
      </p:sp>
      <p:sp>
        <p:nvSpPr>
          <p:cNvPr id="3" name="Content Placeholder 2"/>
          <p:cNvSpPr>
            <a:spLocks noGrp="1"/>
          </p:cNvSpPr>
          <p:nvPr>
            <p:ph idx="1"/>
          </p:nvPr>
        </p:nvSpPr>
        <p:spPr>
          <a:xfrm>
            <a:off x="457200" y="1600200"/>
            <a:ext cx="4004733" cy="4874691"/>
          </a:xfrm>
        </p:spPr>
        <p:txBody>
          <a:bodyPr>
            <a:normAutofit lnSpcReduction="10000"/>
          </a:bodyPr>
          <a:lstStyle/>
          <a:p>
            <a:r>
              <a:rPr lang="en-US" dirty="0" smtClean="0"/>
              <a:t>Side </a:t>
            </a:r>
            <a:r>
              <a:rPr lang="en-US" dirty="0" smtClean="0"/>
              <a:t>chains of polypeptide give protein a unique function:</a:t>
            </a:r>
          </a:p>
          <a:p>
            <a:pPr lvl="1"/>
            <a:r>
              <a:rPr lang="en-US" dirty="0" smtClean="0"/>
              <a:t>Hydrophobicity</a:t>
            </a:r>
          </a:p>
          <a:p>
            <a:pPr lvl="1"/>
            <a:r>
              <a:rPr lang="en-US" dirty="0" smtClean="0"/>
              <a:t>Charge</a:t>
            </a:r>
          </a:p>
          <a:p>
            <a:pPr lvl="2"/>
            <a:r>
              <a:rPr lang="en-US" dirty="0" smtClean="0"/>
              <a:t>Positive or negative </a:t>
            </a:r>
          </a:p>
          <a:p>
            <a:pPr lvl="1"/>
            <a:r>
              <a:rPr lang="en-US" dirty="0" smtClean="0"/>
              <a:t>Aromatic rings</a:t>
            </a:r>
          </a:p>
          <a:p>
            <a:pPr lvl="1"/>
            <a:r>
              <a:rPr lang="en-US" dirty="0" err="1"/>
              <a:t>Hydroxylic</a:t>
            </a:r>
            <a:r>
              <a:rPr lang="en-US" dirty="0"/>
              <a:t> group</a:t>
            </a:r>
          </a:p>
          <a:p>
            <a:pPr lvl="1"/>
            <a:r>
              <a:rPr lang="en-US" dirty="0"/>
              <a:t>Sulfur atoms</a:t>
            </a:r>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352" y="3039533"/>
            <a:ext cx="2838448" cy="38184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593" y="474133"/>
            <a:ext cx="2837207" cy="2476823"/>
          </a:xfrm>
          <a:prstGeom prst="rect">
            <a:avLst/>
          </a:prstGeom>
        </p:spPr>
      </p:pic>
    </p:spTree>
    <p:extLst>
      <p:ext uri="{BB962C8B-B14F-4D97-AF65-F5344CB8AC3E}">
        <p14:creationId xmlns:p14="http://schemas.microsoft.com/office/powerpoint/2010/main" val="16849275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Amino Acid </a:t>
            </a:r>
            <a:r>
              <a:rPr lang="en-US" dirty="0" smtClean="0"/>
              <a:t>Classification: Essentiality</a:t>
            </a:r>
            <a:endParaRPr lang="en-US" dirty="0"/>
          </a:p>
        </p:txBody>
      </p:sp>
      <p:sp>
        <p:nvSpPr>
          <p:cNvPr id="3" name="Content Placeholder 2"/>
          <p:cNvSpPr>
            <a:spLocks noGrp="1"/>
          </p:cNvSpPr>
          <p:nvPr>
            <p:ph idx="1"/>
          </p:nvPr>
        </p:nvSpPr>
        <p:spPr>
          <a:xfrm>
            <a:off x="457200" y="1600200"/>
            <a:ext cx="8229600" cy="4847079"/>
          </a:xfrm>
        </p:spPr>
        <p:txBody>
          <a:bodyPr>
            <a:normAutofit/>
          </a:bodyPr>
          <a:lstStyle/>
          <a:p>
            <a:r>
              <a:rPr lang="en-US" dirty="0" smtClean="0"/>
              <a:t>Essential – nutritionally necessary</a:t>
            </a:r>
          </a:p>
          <a:p>
            <a:r>
              <a:rPr lang="en-US" dirty="0" smtClean="0"/>
              <a:t>Nonessential – synthesized </a:t>
            </a:r>
            <a:r>
              <a:rPr lang="en-US" i="1" dirty="0" smtClean="0"/>
              <a:t>de novo </a:t>
            </a:r>
            <a:r>
              <a:rPr lang="en-US" dirty="0" smtClean="0"/>
              <a:t>(in the body)</a:t>
            </a:r>
          </a:p>
          <a:p>
            <a:r>
              <a:rPr lang="en-US" dirty="0" smtClean="0"/>
              <a:t>Conditionally </a:t>
            </a:r>
            <a:r>
              <a:rPr lang="en-US" dirty="0"/>
              <a:t>essential – may need from diet due to physiological circumstances</a:t>
            </a:r>
          </a:p>
          <a:p>
            <a:pPr lvl="1"/>
            <a:r>
              <a:rPr lang="en-US" dirty="0"/>
              <a:t>Premature newborn – immature </a:t>
            </a:r>
            <a:r>
              <a:rPr lang="en-US" dirty="0" smtClean="0"/>
              <a:t>liver</a:t>
            </a:r>
          </a:p>
          <a:p>
            <a:pPr lvl="1"/>
            <a:r>
              <a:rPr lang="en-US" dirty="0" smtClean="0"/>
              <a:t>Genetic disorders</a:t>
            </a:r>
          </a:p>
        </p:txBody>
      </p:sp>
    </p:spTree>
    <p:extLst>
      <p:ext uri="{BB962C8B-B14F-4D97-AF65-F5344CB8AC3E}">
        <p14:creationId xmlns:p14="http://schemas.microsoft.com/office/powerpoint/2010/main" val="2445967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are some amino acids essential?</a:t>
            </a:r>
            <a:endParaRPr lang="en-US" dirty="0"/>
          </a:p>
        </p:txBody>
      </p:sp>
      <p:pic>
        <p:nvPicPr>
          <p:cNvPr id="4" name="Picture 3"/>
          <p:cNvPicPr>
            <a:picLocks noChangeAspect="1"/>
          </p:cNvPicPr>
          <p:nvPr/>
        </p:nvPicPr>
        <p:blipFill>
          <a:blip r:embed="rId2"/>
          <a:stretch>
            <a:fillRect/>
          </a:stretch>
        </p:blipFill>
        <p:spPr>
          <a:xfrm>
            <a:off x="1583266" y="1554254"/>
            <a:ext cx="5452533" cy="4651811"/>
          </a:xfrm>
          <a:prstGeom prst="rect">
            <a:avLst/>
          </a:prstGeom>
        </p:spPr>
      </p:pic>
    </p:spTree>
    <p:extLst>
      <p:ext uri="{BB962C8B-B14F-4D97-AF65-F5344CB8AC3E}">
        <p14:creationId xmlns:p14="http://schemas.microsoft.com/office/powerpoint/2010/main" val="11431185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Know What is Essential?</a:t>
            </a:r>
            <a:endParaRPr lang="en-US" dirty="0"/>
          </a:p>
        </p:txBody>
      </p:sp>
      <p:sp>
        <p:nvSpPr>
          <p:cNvPr id="3" name="Content Placeholder 2"/>
          <p:cNvSpPr>
            <a:spLocks noGrp="1"/>
          </p:cNvSpPr>
          <p:nvPr>
            <p:ph idx="1"/>
          </p:nvPr>
        </p:nvSpPr>
        <p:spPr>
          <a:xfrm>
            <a:off x="457200" y="1600200"/>
            <a:ext cx="8449733" cy="4525963"/>
          </a:xfrm>
        </p:spPr>
        <p:txBody>
          <a:bodyPr>
            <a:normAutofit lnSpcReduction="10000"/>
          </a:bodyPr>
          <a:lstStyle/>
          <a:p>
            <a:r>
              <a:rPr lang="en-US" dirty="0" smtClean="0"/>
              <a:t>It was known that using corn </a:t>
            </a:r>
            <a:r>
              <a:rPr lang="en-US" dirty="0" err="1"/>
              <a:t>zein</a:t>
            </a:r>
            <a:r>
              <a:rPr lang="en-US" dirty="0"/>
              <a:t> protein to feed rats </a:t>
            </a:r>
            <a:r>
              <a:rPr lang="en-US" dirty="0" smtClean="0"/>
              <a:t>this restricted growth so other AA are needed</a:t>
            </a:r>
          </a:p>
          <a:p>
            <a:r>
              <a:rPr lang="en-US" dirty="0" smtClean="0"/>
              <a:t>Purified and back all </a:t>
            </a:r>
            <a:r>
              <a:rPr lang="en-US" b="1" u="sng" dirty="0" smtClean="0"/>
              <a:t>19</a:t>
            </a:r>
            <a:r>
              <a:rPr lang="en-US" dirty="0" smtClean="0"/>
              <a:t> known amino acids, growth restricted</a:t>
            </a:r>
          </a:p>
          <a:p>
            <a:pPr lvl="1"/>
            <a:r>
              <a:rPr lang="en-US" dirty="0" smtClean="0"/>
              <a:t>First identification of threonine</a:t>
            </a:r>
          </a:p>
          <a:p>
            <a:r>
              <a:rPr lang="en-US" dirty="0" smtClean="0"/>
              <a:t>Repeated this with graduate students, this determined the recommended daily intake of the essential AA’s</a:t>
            </a:r>
            <a:endParaRPr lang="en-US" dirty="0"/>
          </a:p>
        </p:txBody>
      </p:sp>
    </p:spTree>
    <p:extLst>
      <p:ext uri="{BB962C8B-B14F-4D97-AF65-F5344CB8AC3E}">
        <p14:creationId xmlns:p14="http://schemas.microsoft.com/office/powerpoint/2010/main" val="1093925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 School!</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a:t>further investigations with Illinois graduate students as subjects, who were grateful in those days for the </a:t>
            </a:r>
            <a:r>
              <a:rPr lang="en-US" b="1" dirty="0">
                <a:solidFill>
                  <a:srgbClr val="FF0000"/>
                </a:solidFill>
              </a:rPr>
              <a:t>free rations</a:t>
            </a:r>
            <a:r>
              <a:rPr lang="en-US" dirty="0"/>
              <a:t>, the </a:t>
            </a:r>
            <a:r>
              <a:rPr lang="en-US" b="1" dirty="0" smtClean="0">
                <a:solidFill>
                  <a:srgbClr val="FF0000"/>
                </a:solidFill>
              </a:rPr>
              <a:t>dollar </a:t>
            </a:r>
            <a:r>
              <a:rPr lang="en-US" b="1" dirty="0">
                <a:solidFill>
                  <a:srgbClr val="FF0000"/>
                </a:solidFill>
              </a:rPr>
              <a:t>a </a:t>
            </a:r>
            <a:r>
              <a:rPr lang="en-US" b="1" dirty="0" smtClean="0">
                <a:solidFill>
                  <a:srgbClr val="FF0000"/>
                </a:solidFill>
              </a:rPr>
              <a:t>day</a:t>
            </a:r>
            <a:r>
              <a:rPr lang="en-US" dirty="0" smtClean="0">
                <a:solidFill>
                  <a:srgbClr val="FF0000"/>
                </a:solidFill>
              </a:rPr>
              <a:t> </a:t>
            </a:r>
            <a:r>
              <a:rPr lang="en-US" dirty="0"/>
              <a:t>they were paid, and the prospect of seeing their initials in print in Rose’s widely read publications, Rose made many other significant findings</a:t>
            </a:r>
            <a:r>
              <a:rPr lang="en-US" dirty="0" smtClean="0"/>
              <a:t>.”</a:t>
            </a:r>
            <a:endParaRPr lang="en-US" dirty="0"/>
          </a:p>
        </p:txBody>
      </p:sp>
    </p:spTree>
    <p:extLst>
      <p:ext uri="{BB962C8B-B14F-4D97-AF65-F5344CB8AC3E}">
        <p14:creationId xmlns:p14="http://schemas.microsoft.com/office/powerpoint/2010/main" val="1909667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Essential Amino Acids Mnemonic</a:t>
            </a:r>
            <a:endParaRPr lang="en-US" dirty="0"/>
          </a:p>
        </p:txBody>
      </p:sp>
      <p:pic>
        <p:nvPicPr>
          <p:cNvPr id="5" name="Picture 4"/>
          <p:cNvPicPr>
            <a:picLocks noChangeAspect="1"/>
          </p:cNvPicPr>
          <p:nvPr/>
        </p:nvPicPr>
        <p:blipFill>
          <a:blip r:embed="rId2"/>
          <a:stretch>
            <a:fillRect/>
          </a:stretch>
        </p:blipFill>
        <p:spPr>
          <a:xfrm>
            <a:off x="579966" y="1993900"/>
            <a:ext cx="7594600" cy="3378200"/>
          </a:xfrm>
          <a:prstGeom prst="rect">
            <a:avLst/>
          </a:prstGeom>
        </p:spPr>
      </p:pic>
    </p:spTree>
    <p:extLst>
      <p:ext uri="{BB962C8B-B14F-4D97-AF65-F5344CB8AC3E}">
        <p14:creationId xmlns:p14="http://schemas.microsoft.com/office/powerpoint/2010/main" val="254590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Amino Acid </a:t>
            </a:r>
            <a:r>
              <a:rPr lang="en-US" dirty="0" smtClean="0"/>
              <a:t>Classification: Conditionally Essential</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018925521"/>
              </p:ext>
            </p:extLst>
          </p:nvPr>
        </p:nvGraphicFramePr>
        <p:xfrm>
          <a:off x="1110174" y="2110993"/>
          <a:ext cx="6518292" cy="3108960"/>
        </p:xfrm>
        <a:graphic>
          <a:graphicData uri="http://schemas.openxmlformats.org/drawingml/2006/table">
            <a:tbl>
              <a:tblPr firstRow="1" bandRow="1">
                <a:tableStyleId>{5C22544A-7EE6-4342-B048-85BDC9FD1C3A}</a:tableStyleId>
              </a:tblPr>
              <a:tblGrid>
                <a:gridCol w="3259146"/>
                <a:gridCol w="3259146"/>
              </a:tblGrid>
              <a:tr h="370840">
                <a:tc>
                  <a:txBody>
                    <a:bodyPr/>
                    <a:lstStyle/>
                    <a:p>
                      <a:pPr algn="ctr"/>
                      <a:r>
                        <a:rPr lang="en-US" sz="2400" dirty="0" smtClean="0"/>
                        <a:t>Precursor</a:t>
                      </a:r>
                      <a:endParaRPr lang="en-US" sz="2400" dirty="0"/>
                    </a:p>
                  </a:txBody>
                  <a:tcPr/>
                </a:tc>
                <a:tc>
                  <a:txBody>
                    <a:bodyPr/>
                    <a:lstStyle/>
                    <a:p>
                      <a:pPr algn="ctr"/>
                      <a:r>
                        <a:rPr lang="en-US" sz="2400" dirty="0" smtClean="0"/>
                        <a:t>Non-essential Amino Acid</a:t>
                      </a:r>
                      <a:endParaRPr lang="en-US" sz="2400" dirty="0"/>
                    </a:p>
                  </a:txBody>
                  <a:tcPr/>
                </a:tc>
              </a:tr>
              <a:tr h="370840">
                <a:tc>
                  <a:txBody>
                    <a:bodyPr/>
                    <a:lstStyle/>
                    <a:p>
                      <a:pPr algn="ctr"/>
                      <a:r>
                        <a:rPr lang="en-US" sz="2400" dirty="0" smtClean="0"/>
                        <a:t>Phenylalanine</a:t>
                      </a:r>
                      <a:endParaRPr lang="en-US" sz="2400" dirty="0"/>
                    </a:p>
                  </a:txBody>
                  <a:tcPr/>
                </a:tc>
                <a:tc>
                  <a:txBody>
                    <a:bodyPr/>
                    <a:lstStyle/>
                    <a:p>
                      <a:pPr algn="ctr"/>
                      <a:r>
                        <a:rPr lang="en-US" sz="2400" smtClean="0"/>
                        <a:t>Tyrosine</a:t>
                      </a:r>
                      <a:endParaRPr lang="en-US" sz="2400" dirty="0"/>
                    </a:p>
                  </a:txBody>
                  <a:tcPr/>
                </a:tc>
              </a:tr>
              <a:tr h="370840">
                <a:tc>
                  <a:txBody>
                    <a:bodyPr/>
                    <a:lstStyle/>
                    <a:p>
                      <a:pPr algn="ctr"/>
                      <a:r>
                        <a:rPr lang="en-US" sz="2400" dirty="0" smtClean="0"/>
                        <a:t>Methionine</a:t>
                      </a:r>
                      <a:r>
                        <a:rPr lang="en-US" sz="2400" baseline="0" dirty="0" smtClean="0"/>
                        <a:t> and S</a:t>
                      </a:r>
                      <a:r>
                        <a:rPr lang="en-US" sz="2400" dirty="0" smtClean="0"/>
                        <a:t>erine</a:t>
                      </a:r>
                      <a:endParaRPr lang="en-US" sz="2400" dirty="0"/>
                    </a:p>
                  </a:txBody>
                  <a:tcPr/>
                </a:tc>
                <a:tc>
                  <a:txBody>
                    <a:bodyPr/>
                    <a:lstStyle/>
                    <a:p>
                      <a:pPr algn="ctr"/>
                      <a:r>
                        <a:rPr lang="en-US" sz="2400" smtClean="0"/>
                        <a:t>Cysteine</a:t>
                      </a:r>
                      <a:endParaRPr lang="en-US" sz="2400" dirty="0"/>
                    </a:p>
                  </a:txBody>
                  <a:tcPr/>
                </a:tc>
              </a:tr>
              <a:tr h="370840">
                <a:tc>
                  <a:txBody>
                    <a:bodyPr/>
                    <a:lstStyle/>
                    <a:p>
                      <a:pPr algn="ctr"/>
                      <a:r>
                        <a:rPr lang="en-US" sz="2400" dirty="0" smtClean="0"/>
                        <a:t>Glutamate</a:t>
                      </a:r>
                      <a:endParaRPr lang="en-US" sz="2400" dirty="0"/>
                    </a:p>
                  </a:txBody>
                  <a:tcPr/>
                </a:tc>
                <a:tc>
                  <a:txBody>
                    <a:bodyPr/>
                    <a:lstStyle/>
                    <a:p>
                      <a:pPr algn="ctr"/>
                      <a:r>
                        <a:rPr lang="en-US" sz="2400" smtClean="0"/>
                        <a:t>Proline</a:t>
                      </a:r>
                      <a:endParaRPr lang="en-US" sz="2400" dirty="0"/>
                    </a:p>
                  </a:txBody>
                  <a:tcPr/>
                </a:tc>
              </a:tr>
              <a:tr h="370840">
                <a:tc>
                  <a:txBody>
                    <a:bodyPr/>
                    <a:lstStyle/>
                    <a:p>
                      <a:pPr algn="ctr"/>
                      <a:r>
                        <a:rPr lang="en-US" sz="2400" dirty="0" smtClean="0"/>
                        <a:t>Glutamine, </a:t>
                      </a:r>
                      <a:r>
                        <a:rPr lang="en-US" sz="2400" dirty="0" smtClean="0"/>
                        <a:t>Aspartate</a:t>
                      </a:r>
                      <a:endParaRPr lang="en-US" sz="2400" dirty="0"/>
                    </a:p>
                  </a:txBody>
                  <a:tcPr/>
                </a:tc>
                <a:tc>
                  <a:txBody>
                    <a:bodyPr/>
                    <a:lstStyle/>
                    <a:p>
                      <a:pPr algn="ctr"/>
                      <a:r>
                        <a:rPr lang="en-US" sz="2400" smtClean="0"/>
                        <a:t>Arginine</a:t>
                      </a:r>
                      <a:endParaRPr lang="en-US" sz="2400" dirty="0"/>
                    </a:p>
                  </a:txBody>
                  <a:tcPr/>
                </a:tc>
              </a:tr>
              <a:tr h="370840">
                <a:tc>
                  <a:txBody>
                    <a:bodyPr/>
                    <a:lstStyle/>
                    <a:p>
                      <a:pPr algn="ctr"/>
                      <a:r>
                        <a:rPr lang="en-US" sz="2400" dirty="0" smtClean="0"/>
                        <a:t>Glutamate</a:t>
                      </a:r>
                      <a:endParaRPr lang="en-US" sz="2400" dirty="0"/>
                    </a:p>
                  </a:txBody>
                  <a:tcPr/>
                </a:tc>
                <a:tc>
                  <a:txBody>
                    <a:bodyPr/>
                    <a:lstStyle/>
                    <a:p>
                      <a:pPr algn="ctr"/>
                      <a:r>
                        <a:rPr lang="en-US" sz="2400" dirty="0" smtClean="0"/>
                        <a:t>Glutamine</a:t>
                      </a:r>
                      <a:endParaRPr lang="en-US" sz="2400" dirty="0"/>
                    </a:p>
                  </a:txBody>
                  <a:tcPr/>
                </a:tc>
              </a:tr>
            </a:tbl>
          </a:graphicData>
        </a:graphic>
      </p:graphicFrame>
    </p:spTree>
    <p:extLst>
      <p:ext uri="{BB962C8B-B14F-4D97-AF65-F5344CB8AC3E}">
        <p14:creationId xmlns:p14="http://schemas.microsoft.com/office/powerpoint/2010/main" val="30918131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PKU</a:t>
            </a:r>
            <a:endParaRPr lang="en-US" dirty="0"/>
          </a:p>
        </p:txBody>
      </p:sp>
      <p:sp>
        <p:nvSpPr>
          <p:cNvPr id="3" name="Content Placeholder 2"/>
          <p:cNvSpPr>
            <a:spLocks noGrp="1"/>
          </p:cNvSpPr>
          <p:nvPr>
            <p:ph idx="1"/>
          </p:nvPr>
        </p:nvSpPr>
        <p:spPr>
          <a:xfrm>
            <a:off x="457200" y="1329267"/>
            <a:ext cx="4292600" cy="5277752"/>
          </a:xfrm>
        </p:spPr>
        <p:txBody>
          <a:bodyPr>
            <a:normAutofit fontScale="92500"/>
          </a:bodyPr>
          <a:lstStyle/>
          <a:p>
            <a:pPr marL="0" lvl="1" indent="0">
              <a:buNone/>
            </a:pPr>
            <a:r>
              <a:rPr lang="en-US" u="sng" dirty="0" smtClean="0"/>
              <a:t>Scenario:</a:t>
            </a:r>
          </a:p>
          <a:p>
            <a:pPr marL="457200" lvl="1" indent="-457200"/>
            <a:r>
              <a:rPr lang="en-US" dirty="0" smtClean="0"/>
              <a:t>Phenylketonuria </a:t>
            </a:r>
            <a:r>
              <a:rPr lang="en-US" dirty="0"/>
              <a:t>(PKU) </a:t>
            </a:r>
            <a:r>
              <a:rPr lang="en-US" dirty="0" smtClean="0"/>
              <a:t>is genetic </a:t>
            </a:r>
            <a:r>
              <a:rPr lang="en-US" dirty="0"/>
              <a:t>disorder resulting in an enzyme deficiency of </a:t>
            </a:r>
            <a:r>
              <a:rPr lang="en-US" u="sng" dirty="0"/>
              <a:t>phenylalanine</a:t>
            </a:r>
            <a:r>
              <a:rPr lang="en-US" dirty="0"/>
              <a:t> </a:t>
            </a:r>
            <a:r>
              <a:rPr lang="en-US" u="sng" dirty="0" smtClean="0"/>
              <a:t>hydroxylase</a:t>
            </a:r>
          </a:p>
          <a:p>
            <a:pPr marL="457200" lvl="1" indent="-457200"/>
            <a:r>
              <a:rPr lang="en-US" dirty="0" smtClean="0"/>
              <a:t>After </a:t>
            </a:r>
            <a:r>
              <a:rPr lang="en-US" dirty="0" smtClean="0"/>
              <a:t>displaying 2 episodes of seizures, a symptom of PKU, Bobbie was diagnosed with </a:t>
            </a:r>
            <a:r>
              <a:rPr lang="en-US" dirty="0" smtClean="0"/>
              <a:t>PKU</a:t>
            </a:r>
          </a:p>
          <a:p>
            <a:pPr marL="457200" lvl="1" indent="-457200"/>
            <a:r>
              <a:rPr lang="en-US" dirty="0" smtClean="0"/>
              <a:t>Do </a:t>
            </a:r>
            <a:r>
              <a:rPr lang="en-US" dirty="0" smtClean="0"/>
              <a:t>you think Bobbie can treat this disorder? How</a:t>
            </a:r>
            <a:r>
              <a:rPr lang="en-US" dirty="0" smtClean="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247619"/>
            <a:ext cx="4191000" cy="5359400"/>
          </a:xfrm>
          <a:prstGeom prst="rect">
            <a:avLst/>
          </a:prstGeom>
        </p:spPr>
      </p:pic>
    </p:spTree>
    <p:extLst>
      <p:ext uri="{BB962C8B-B14F-4D97-AF65-F5344CB8AC3E}">
        <p14:creationId xmlns:p14="http://schemas.microsoft.com/office/powerpoint/2010/main" val="1319284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PKU</a:t>
            </a:r>
            <a:endParaRPr lang="en-US" dirty="0"/>
          </a:p>
        </p:txBody>
      </p:sp>
      <p:sp>
        <p:nvSpPr>
          <p:cNvPr id="3" name="Content Placeholder 2"/>
          <p:cNvSpPr>
            <a:spLocks noGrp="1"/>
          </p:cNvSpPr>
          <p:nvPr>
            <p:ph idx="1"/>
          </p:nvPr>
        </p:nvSpPr>
        <p:spPr/>
        <p:txBody>
          <a:bodyPr/>
          <a:lstStyle/>
          <a:p>
            <a:r>
              <a:rPr lang="en-US" dirty="0" smtClean="0"/>
              <a:t>How would you monitor treatment efficacy?</a:t>
            </a:r>
          </a:p>
          <a:p>
            <a:r>
              <a:rPr lang="en-US" dirty="0" smtClean="0"/>
              <a:t>Can Bobbie be treated with a </a:t>
            </a:r>
            <a:r>
              <a:rPr lang="en-US" dirty="0" err="1" smtClean="0"/>
              <a:t>Phe-fre</a:t>
            </a:r>
            <a:r>
              <a:rPr lang="en-US" dirty="0" smtClean="0"/>
              <a:t> diet?</a:t>
            </a:r>
          </a:p>
          <a:p>
            <a:r>
              <a:rPr lang="en-US" dirty="0" smtClean="0"/>
              <a:t>Is Tyrosine essential, nonessential or conditionally essential for Bobbie?</a:t>
            </a:r>
          </a:p>
          <a:p>
            <a:endParaRPr lang="en-US" dirty="0"/>
          </a:p>
        </p:txBody>
      </p:sp>
    </p:spTree>
    <p:extLst>
      <p:ext uri="{BB962C8B-B14F-4D97-AF65-F5344CB8AC3E}">
        <p14:creationId xmlns:p14="http://schemas.microsoft.com/office/powerpoint/2010/main" val="5862000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3</a:t>
            </a:r>
            <a:endParaRPr lang="en-US" dirty="0"/>
          </a:p>
        </p:txBody>
      </p:sp>
      <p:sp>
        <p:nvSpPr>
          <p:cNvPr id="3" name="Content Placeholder 2"/>
          <p:cNvSpPr>
            <a:spLocks noGrp="1"/>
          </p:cNvSpPr>
          <p:nvPr>
            <p:ph idx="1"/>
          </p:nvPr>
        </p:nvSpPr>
        <p:spPr/>
        <p:txBody>
          <a:bodyPr/>
          <a:lstStyle/>
          <a:p>
            <a:pPr marL="0" indent="0">
              <a:buNone/>
            </a:pPr>
            <a:r>
              <a:rPr lang="en-US" dirty="0" smtClean="0"/>
              <a:t>Tyrosine is made from the essential amino acid phenylalanine.  That makes it a</a:t>
            </a:r>
            <a:r>
              <a:rPr lang="mr-IN" dirty="0" smtClean="0"/>
              <a:t>…</a:t>
            </a:r>
            <a:endParaRPr lang="en-US" dirty="0" smtClean="0"/>
          </a:p>
          <a:p>
            <a:pPr marL="514350" indent="-514350">
              <a:buFont typeface="+mj-lt"/>
              <a:buAutoNum type="alphaUcPeriod"/>
            </a:pPr>
            <a:r>
              <a:rPr lang="en-US" dirty="0" smtClean="0"/>
              <a:t>Essential Amino Acid</a:t>
            </a:r>
          </a:p>
          <a:p>
            <a:pPr marL="514350" indent="-514350">
              <a:buFont typeface="+mj-lt"/>
              <a:buAutoNum type="alphaUcPeriod"/>
            </a:pPr>
            <a:r>
              <a:rPr lang="en-US" dirty="0" smtClean="0"/>
              <a:t>Conditionally Essential Amino Acid</a:t>
            </a:r>
          </a:p>
          <a:p>
            <a:pPr marL="514350" indent="-514350">
              <a:buFont typeface="+mj-lt"/>
              <a:buAutoNum type="alphaUcPeriod"/>
            </a:pPr>
            <a:r>
              <a:rPr lang="en-US" dirty="0" smtClean="0"/>
              <a:t>Non-Essential Amino Acid</a:t>
            </a:r>
          </a:p>
        </p:txBody>
      </p:sp>
    </p:spTree>
    <p:extLst>
      <p:ext uri="{BB962C8B-B14F-4D97-AF65-F5344CB8AC3E}">
        <p14:creationId xmlns:p14="http://schemas.microsoft.com/office/powerpoint/2010/main" val="13727357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Amino Acid Classification: Essentiality</a:t>
            </a:r>
          </a:p>
        </p:txBody>
      </p:sp>
      <p:sp>
        <p:nvSpPr>
          <p:cNvPr id="3" name="Content Placeholder 2"/>
          <p:cNvSpPr>
            <a:spLocks noGrp="1"/>
          </p:cNvSpPr>
          <p:nvPr>
            <p:ph idx="1"/>
          </p:nvPr>
        </p:nvSpPr>
        <p:spPr>
          <a:xfrm>
            <a:off x="457200" y="1417638"/>
            <a:ext cx="8229600" cy="4985137"/>
          </a:xfrm>
        </p:spPr>
        <p:txBody>
          <a:bodyPr>
            <a:normAutofit fontScale="92500" lnSpcReduction="20000"/>
          </a:bodyPr>
          <a:lstStyle/>
          <a:p>
            <a:r>
              <a:rPr lang="en-US" dirty="0" smtClean="0"/>
              <a:t>Phenylalanine </a:t>
            </a:r>
            <a:r>
              <a:rPr lang="en-US" dirty="0"/>
              <a:t>(essential) </a:t>
            </a:r>
            <a:r>
              <a:rPr lang="en-US" dirty="0">
                <a:sym typeface="Wingdings"/>
              </a:rPr>
              <a:t> Tyrosine (nonessential)</a:t>
            </a:r>
            <a:endParaRPr lang="en-US" dirty="0"/>
          </a:p>
          <a:p>
            <a:pPr lvl="1"/>
            <a:r>
              <a:rPr lang="en-US" dirty="0"/>
              <a:t>Phenylketonuria (PKU) – genetic disorder of </a:t>
            </a:r>
            <a:r>
              <a:rPr lang="en-US" dirty="0" smtClean="0"/>
              <a:t>enzyme </a:t>
            </a:r>
            <a:r>
              <a:rPr lang="en-US" u="sng" dirty="0" smtClean="0">
                <a:solidFill>
                  <a:srgbClr val="FF0000"/>
                </a:solidFill>
              </a:rPr>
              <a:t>phenylalanine</a:t>
            </a:r>
            <a:r>
              <a:rPr lang="en-US" dirty="0" smtClean="0"/>
              <a:t> </a:t>
            </a:r>
            <a:r>
              <a:rPr lang="en-US" u="sng" dirty="0" smtClean="0">
                <a:solidFill>
                  <a:srgbClr val="FF0000"/>
                </a:solidFill>
              </a:rPr>
              <a:t>hydroxylase </a:t>
            </a:r>
            <a:r>
              <a:rPr lang="en-US" dirty="0" smtClean="0"/>
              <a:t>(1/12,000 individuals)</a:t>
            </a:r>
            <a:endParaRPr lang="en-US" dirty="0"/>
          </a:p>
          <a:p>
            <a:pPr lvl="1"/>
            <a:r>
              <a:rPr lang="en-US" dirty="0"/>
              <a:t>Inability to convert phenylalanine to </a:t>
            </a:r>
            <a:r>
              <a:rPr lang="en-US" dirty="0" smtClean="0"/>
              <a:t>tyrosine</a:t>
            </a:r>
          </a:p>
          <a:p>
            <a:pPr lvl="2"/>
            <a:r>
              <a:rPr lang="en-US" dirty="0" smtClean="0"/>
              <a:t>Phenylalanine builds up</a:t>
            </a:r>
          </a:p>
          <a:p>
            <a:pPr lvl="2"/>
            <a:r>
              <a:rPr lang="en-US" dirty="0" smtClean="0"/>
              <a:t>Tyrosine is deficient</a:t>
            </a:r>
          </a:p>
          <a:p>
            <a:pPr lvl="1"/>
            <a:r>
              <a:rPr lang="en-US" dirty="0" smtClean="0"/>
              <a:t>Adverse outcomes: seizures, hyperactivity, mental retardation, death</a:t>
            </a:r>
            <a:endParaRPr lang="en-US" dirty="0"/>
          </a:p>
          <a:p>
            <a:pPr lvl="1"/>
            <a:r>
              <a:rPr lang="en-US" dirty="0" smtClean="0"/>
              <a:t>Treatable</a:t>
            </a:r>
          </a:p>
          <a:p>
            <a:pPr lvl="2"/>
            <a:r>
              <a:rPr lang="en-US" dirty="0" smtClean="0"/>
              <a:t>Diet low in phenylalanine and high in tyrosine</a:t>
            </a:r>
          </a:p>
          <a:p>
            <a:pPr lvl="2"/>
            <a:r>
              <a:rPr lang="en-US" dirty="0" smtClean="0"/>
              <a:t>Tyrosine supplements (“protein substitute”)</a:t>
            </a:r>
          </a:p>
          <a:p>
            <a:pPr lvl="1"/>
            <a:r>
              <a:rPr lang="en-US" dirty="0" smtClean="0"/>
              <a:t>Newborns are screened for PKU in all 50 states</a:t>
            </a:r>
            <a:endParaRPr lang="en-US" dirty="0"/>
          </a:p>
        </p:txBody>
      </p:sp>
    </p:spTree>
    <p:extLst>
      <p:ext uri="{BB962C8B-B14F-4D97-AF65-F5344CB8AC3E}">
        <p14:creationId xmlns:p14="http://schemas.microsoft.com/office/powerpoint/2010/main" val="2844888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Amino Acids by Metabolism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17132"/>
            <a:ext cx="4513456" cy="5240867"/>
          </a:xfrm>
          <a:prstGeom prst="rect">
            <a:avLst/>
          </a:prstGeom>
        </p:spPr>
      </p:pic>
      <p:sp>
        <p:nvSpPr>
          <p:cNvPr id="5" name="TextBox 4"/>
          <p:cNvSpPr txBox="1"/>
          <p:nvPr/>
        </p:nvSpPr>
        <p:spPr>
          <a:xfrm>
            <a:off x="5301826" y="2091267"/>
            <a:ext cx="3310467" cy="1200329"/>
          </a:xfrm>
          <a:prstGeom prst="rect">
            <a:avLst/>
          </a:prstGeom>
          <a:noFill/>
        </p:spPr>
        <p:txBody>
          <a:bodyPr wrap="square" rtlCol="0">
            <a:spAutoFit/>
          </a:bodyPr>
          <a:lstStyle/>
          <a:p>
            <a:r>
              <a:rPr lang="en-US" dirty="0" smtClean="0"/>
              <a:t>What possible things can leucine become?</a:t>
            </a:r>
          </a:p>
          <a:p>
            <a:r>
              <a:rPr lang="en-US" dirty="0" smtClean="0"/>
              <a:t>Glucose?</a:t>
            </a:r>
          </a:p>
          <a:p>
            <a:r>
              <a:rPr lang="en-US" dirty="0" smtClean="0"/>
              <a:t>Energy?</a:t>
            </a:r>
            <a:endParaRPr lang="en-US" dirty="0"/>
          </a:p>
        </p:txBody>
      </p:sp>
    </p:spTree>
    <p:extLst>
      <p:ext uri="{BB962C8B-B14F-4D97-AF65-F5344CB8AC3E}">
        <p14:creationId xmlns:p14="http://schemas.microsoft.com/office/powerpoint/2010/main" val="12209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Structure and Properties Summary</a:t>
            </a:r>
            <a:endParaRPr lang="en-US" dirty="0"/>
          </a:p>
        </p:txBody>
      </p:sp>
      <p:sp>
        <p:nvSpPr>
          <p:cNvPr id="3" name="Content Placeholder 2"/>
          <p:cNvSpPr>
            <a:spLocks noGrp="1"/>
          </p:cNvSpPr>
          <p:nvPr>
            <p:ph idx="1"/>
          </p:nvPr>
        </p:nvSpPr>
        <p:spPr>
          <a:xfrm>
            <a:off x="457200" y="1600200"/>
            <a:ext cx="8229600" cy="4805950"/>
          </a:xfrm>
        </p:spPr>
        <p:txBody>
          <a:bodyPr>
            <a:normAutofit fontScale="92500" lnSpcReduction="20000"/>
          </a:bodyPr>
          <a:lstStyle/>
          <a:p>
            <a:r>
              <a:rPr lang="en-US" dirty="0" smtClean="0"/>
              <a:t>Proteins are necessary for bodily functions</a:t>
            </a:r>
          </a:p>
          <a:p>
            <a:pPr lvl="1"/>
            <a:r>
              <a:rPr lang="en-US" dirty="0" smtClean="0"/>
              <a:t>Hormones, enzymes, transporters, immune functions</a:t>
            </a:r>
          </a:p>
          <a:p>
            <a:r>
              <a:rPr lang="en-US" dirty="0" smtClean="0"/>
              <a:t>Made up of amino acids (building blocks of protein</a:t>
            </a:r>
          </a:p>
          <a:p>
            <a:pPr lvl="1"/>
            <a:r>
              <a:rPr lang="en-US" dirty="0" smtClean="0"/>
              <a:t>Amino acids bonded by peptide bonds</a:t>
            </a:r>
          </a:p>
          <a:p>
            <a:r>
              <a:rPr lang="en-US" dirty="0" smtClean="0"/>
              <a:t>Amino acid functions differ according to their side chains</a:t>
            </a:r>
          </a:p>
          <a:p>
            <a:pPr lvl="1"/>
            <a:r>
              <a:rPr lang="en-US" dirty="0" smtClean="0"/>
              <a:t>Also contain an amino, carboxylic, and hydrogen group</a:t>
            </a:r>
          </a:p>
          <a:p>
            <a:r>
              <a:rPr lang="en-US" dirty="0" smtClean="0"/>
              <a:t>Nonessential AAs can become essential in given physiological state</a:t>
            </a:r>
            <a:endParaRPr lang="en-US" dirty="0"/>
          </a:p>
        </p:txBody>
      </p:sp>
    </p:spTree>
    <p:extLst>
      <p:ext uri="{BB962C8B-B14F-4D97-AF65-F5344CB8AC3E}">
        <p14:creationId xmlns:p14="http://schemas.microsoft.com/office/powerpoint/2010/main" val="3261245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Midterm Results</a:t>
            </a:r>
            <a:endParaRPr lang="en-US" dirty="0"/>
          </a:p>
        </p:txBody>
      </p:sp>
      <p:sp>
        <p:nvSpPr>
          <p:cNvPr id="7" name="TextBox 6"/>
          <p:cNvSpPr txBox="1"/>
          <p:nvPr/>
        </p:nvSpPr>
        <p:spPr>
          <a:xfrm>
            <a:off x="6722533" y="1417638"/>
            <a:ext cx="1356462" cy="646331"/>
          </a:xfrm>
          <a:prstGeom prst="rect">
            <a:avLst/>
          </a:prstGeom>
          <a:noFill/>
        </p:spPr>
        <p:txBody>
          <a:bodyPr wrap="none" rtlCol="0">
            <a:spAutoFit/>
          </a:bodyPr>
          <a:lstStyle/>
          <a:p>
            <a:r>
              <a:rPr lang="en-US" dirty="0" smtClean="0"/>
              <a:t>Mean 79%</a:t>
            </a:r>
          </a:p>
          <a:p>
            <a:r>
              <a:rPr lang="en-US" dirty="0" smtClean="0"/>
              <a:t>Median 83%</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667" y="1481667"/>
            <a:ext cx="6400800" cy="4572000"/>
          </a:xfrm>
          <a:prstGeom prst="rect">
            <a:avLst/>
          </a:prstGeom>
        </p:spPr>
      </p:pic>
    </p:spTree>
    <p:extLst>
      <p:ext uri="{BB962C8B-B14F-4D97-AF65-F5344CB8AC3E}">
        <p14:creationId xmlns:p14="http://schemas.microsoft.com/office/powerpoint/2010/main" val="2322441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Overall Grades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17638"/>
            <a:ext cx="6400800" cy="4572000"/>
          </a:xfrm>
          <a:prstGeom prst="rect">
            <a:avLst/>
          </a:prstGeom>
        </p:spPr>
      </p:pic>
      <p:sp>
        <p:nvSpPr>
          <p:cNvPr id="5" name="TextBox 4"/>
          <p:cNvSpPr txBox="1"/>
          <p:nvPr/>
        </p:nvSpPr>
        <p:spPr>
          <a:xfrm>
            <a:off x="6722533" y="1417638"/>
            <a:ext cx="1356462" cy="646331"/>
          </a:xfrm>
          <a:prstGeom prst="rect">
            <a:avLst/>
          </a:prstGeom>
          <a:noFill/>
        </p:spPr>
        <p:txBody>
          <a:bodyPr wrap="none" rtlCol="0">
            <a:spAutoFit/>
          </a:bodyPr>
          <a:lstStyle/>
          <a:p>
            <a:r>
              <a:rPr lang="en-US" dirty="0" smtClean="0"/>
              <a:t>Mean 79%</a:t>
            </a:r>
          </a:p>
          <a:p>
            <a:r>
              <a:rPr lang="en-US" dirty="0" smtClean="0"/>
              <a:t>Median 82%</a:t>
            </a:r>
            <a:endParaRPr lang="en-US" dirty="0"/>
          </a:p>
        </p:txBody>
      </p:sp>
    </p:spTree>
    <p:extLst>
      <p:ext uri="{BB962C8B-B14F-4D97-AF65-F5344CB8AC3E}">
        <p14:creationId xmlns:p14="http://schemas.microsoft.com/office/powerpoint/2010/main" val="1204792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Protein	</a:t>
            </a:r>
            <a:endParaRPr lang="en-US" dirty="0"/>
          </a:p>
        </p:txBody>
      </p:sp>
    </p:spTree>
    <p:extLst>
      <p:ext uri="{BB962C8B-B14F-4D97-AF65-F5344CB8AC3E}">
        <p14:creationId xmlns:p14="http://schemas.microsoft.com/office/powerpoint/2010/main" val="1914616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Protein Macronutrient Unit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7890982"/>
              </p:ext>
            </p:extLst>
          </p:nvPr>
        </p:nvGraphicFramePr>
        <p:xfrm>
          <a:off x="457200" y="1600200"/>
          <a:ext cx="8229600" cy="3606800"/>
        </p:xfrm>
        <a:graphic>
          <a:graphicData uri="http://schemas.openxmlformats.org/drawingml/2006/table">
            <a:tbl>
              <a:tblPr firstRow="1" bandRow="1">
                <a:tableStyleId>{F5AB1C69-6EDB-4FF4-983F-18BD219EF322}</a:tableStyleId>
              </a:tblPr>
              <a:tblGrid>
                <a:gridCol w="2743200"/>
                <a:gridCol w="2743200"/>
                <a:gridCol w="2743200"/>
              </a:tblGrid>
              <a:tr h="370840">
                <a:tc>
                  <a:txBody>
                    <a:bodyPr/>
                    <a:lstStyle/>
                    <a:p>
                      <a:r>
                        <a:rPr lang="en-US" dirty="0" smtClean="0"/>
                        <a:t>Date</a:t>
                      </a:r>
                      <a:endParaRPr lang="en-US" dirty="0"/>
                    </a:p>
                  </a:txBody>
                  <a:tcPr/>
                </a:tc>
                <a:tc>
                  <a:txBody>
                    <a:bodyPr/>
                    <a:lstStyle/>
                    <a:p>
                      <a:r>
                        <a:rPr lang="en-US" dirty="0" smtClean="0"/>
                        <a:t>Topic</a:t>
                      </a:r>
                      <a:endParaRPr lang="en-US" dirty="0"/>
                    </a:p>
                  </a:txBody>
                  <a:tcPr/>
                </a:tc>
                <a:tc>
                  <a:txBody>
                    <a:bodyPr/>
                    <a:lstStyle/>
                    <a:p>
                      <a:r>
                        <a:rPr lang="en-US" dirty="0" smtClean="0"/>
                        <a:t>Instructor</a:t>
                      </a:r>
                      <a:endParaRPr lang="en-US" dirty="0"/>
                    </a:p>
                  </a:txBody>
                  <a:tcPr/>
                </a:tc>
              </a:tr>
              <a:tr h="370840">
                <a:tc>
                  <a:txBody>
                    <a:bodyPr/>
                    <a:lstStyle/>
                    <a:p>
                      <a:r>
                        <a:rPr lang="en-US" dirty="0" smtClean="0"/>
                        <a:t>Wednesday 10/19 </a:t>
                      </a:r>
                      <a:endParaRPr lang="en-US" dirty="0"/>
                    </a:p>
                  </a:txBody>
                  <a:tcPr/>
                </a:tc>
                <a:tc>
                  <a:txBody>
                    <a:bodyPr/>
                    <a:lstStyle/>
                    <a:p>
                      <a:r>
                        <a:rPr lang="en-US" dirty="0" smtClean="0"/>
                        <a:t>Introduction to Proteins</a:t>
                      </a:r>
                      <a:endParaRPr lang="en-US" dirty="0"/>
                    </a:p>
                  </a:txBody>
                  <a:tcPr/>
                </a:tc>
                <a:tc>
                  <a:txBody>
                    <a:bodyPr/>
                    <a:lstStyle/>
                    <a:p>
                      <a:r>
                        <a:rPr lang="en-US" dirty="0" smtClean="0"/>
                        <a:t>Bridges</a:t>
                      </a:r>
                      <a:endParaRPr lang="en-US" dirty="0"/>
                    </a:p>
                  </a:txBody>
                  <a:tcPr/>
                </a:tc>
              </a:tr>
              <a:tr h="370840">
                <a:tc>
                  <a:txBody>
                    <a:bodyPr/>
                    <a:lstStyle/>
                    <a:p>
                      <a:r>
                        <a:rPr lang="en-US" dirty="0" smtClean="0"/>
                        <a:t>Monday 10/24</a:t>
                      </a:r>
                      <a:endParaRPr lang="en-US" dirty="0"/>
                    </a:p>
                  </a:txBody>
                  <a:tcPr/>
                </a:tc>
                <a:tc>
                  <a:txBody>
                    <a:bodyPr/>
                    <a:lstStyle/>
                    <a:p>
                      <a:r>
                        <a:rPr lang="en-US" dirty="0" smtClean="0"/>
                        <a:t>Digestion and Transport</a:t>
                      </a:r>
                      <a:endParaRPr lang="en-US" dirty="0"/>
                    </a:p>
                  </a:txBody>
                  <a:tcPr/>
                </a:tc>
                <a:tc>
                  <a:txBody>
                    <a:bodyPr/>
                    <a:lstStyle/>
                    <a:p>
                      <a:r>
                        <a:rPr lang="en-US" dirty="0" err="1" smtClean="0"/>
                        <a:t>LaBarre</a:t>
                      </a:r>
                      <a:endParaRPr lang="en-US" dirty="0"/>
                    </a:p>
                  </a:txBody>
                  <a:tcPr/>
                </a:tc>
              </a:tr>
              <a:tr h="370840">
                <a:tc>
                  <a:txBody>
                    <a:bodyPr/>
                    <a:lstStyle/>
                    <a:p>
                      <a:r>
                        <a:rPr lang="en-US" dirty="0" smtClean="0"/>
                        <a:t>Wednesday</a:t>
                      </a:r>
                      <a:r>
                        <a:rPr lang="en-US" baseline="0" dirty="0" smtClean="0"/>
                        <a:t> 10/26</a:t>
                      </a:r>
                      <a:endParaRPr lang="en-US" dirty="0"/>
                    </a:p>
                  </a:txBody>
                  <a:tcPr/>
                </a:tc>
                <a:tc>
                  <a:txBody>
                    <a:bodyPr/>
                    <a:lstStyle/>
                    <a:p>
                      <a:r>
                        <a:rPr lang="en-US" dirty="0" smtClean="0"/>
                        <a:t>Protein and AA Synthesis</a:t>
                      </a:r>
                      <a:endParaRPr lang="en-US" dirty="0"/>
                    </a:p>
                  </a:txBody>
                  <a:tcPr/>
                </a:tc>
                <a:tc>
                  <a:txBody>
                    <a:bodyPr/>
                    <a:lstStyle/>
                    <a:p>
                      <a:r>
                        <a:rPr lang="en-US" dirty="0" smtClean="0"/>
                        <a:t>Bridges</a:t>
                      </a:r>
                      <a:endParaRPr lang="en-US" dirty="0"/>
                    </a:p>
                  </a:txBody>
                  <a:tcPr/>
                </a:tc>
              </a:tr>
              <a:tr h="370840">
                <a:tc>
                  <a:txBody>
                    <a:bodyPr/>
                    <a:lstStyle/>
                    <a:p>
                      <a:r>
                        <a:rPr lang="en-US" dirty="0" smtClean="0"/>
                        <a:t>Monday 10/31</a:t>
                      </a:r>
                      <a:endParaRPr lang="en-US" dirty="0"/>
                    </a:p>
                  </a:txBody>
                  <a:tcPr/>
                </a:tc>
                <a:tc>
                  <a:txBody>
                    <a:bodyPr/>
                    <a:lstStyle/>
                    <a:p>
                      <a:r>
                        <a:rPr lang="en-US" dirty="0" smtClean="0"/>
                        <a:t>Amino Acid Degradation</a:t>
                      </a:r>
                      <a:endParaRPr lang="en-US" dirty="0"/>
                    </a:p>
                  </a:txBody>
                  <a:tcPr/>
                </a:tc>
                <a:tc>
                  <a:txBody>
                    <a:bodyPr/>
                    <a:lstStyle/>
                    <a:p>
                      <a:r>
                        <a:rPr lang="en-US" dirty="0" smtClean="0"/>
                        <a:t>Bridges</a:t>
                      </a:r>
                      <a:endParaRPr lang="en-US" dirty="0"/>
                    </a:p>
                  </a:txBody>
                  <a:tcPr/>
                </a:tc>
              </a:tr>
              <a:tr h="370840">
                <a:tc>
                  <a:txBody>
                    <a:bodyPr/>
                    <a:lstStyle/>
                    <a:p>
                      <a:r>
                        <a:rPr lang="en-US" dirty="0" smtClean="0"/>
                        <a:t>Wednesday 1/2</a:t>
                      </a:r>
                      <a:endParaRPr lang="en-US" dirty="0"/>
                    </a:p>
                  </a:txBody>
                  <a:tcPr/>
                </a:tc>
                <a:tc>
                  <a:txBody>
                    <a:bodyPr/>
                    <a:lstStyle/>
                    <a:p>
                      <a:r>
                        <a:rPr lang="en-US" dirty="0" err="1" smtClean="0"/>
                        <a:t>Interorgan</a:t>
                      </a:r>
                      <a:r>
                        <a:rPr lang="en-US" baseline="0" dirty="0" smtClean="0"/>
                        <a:t> AA Metabolism</a:t>
                      </a:r>
                      <a:endParaRPr lang="en-US" dirty="0"/>
                    </a:p>
                  </a:txBody>
                  <a:tcPr/>
                </a:tc>
                <a:tc>
                  <a:txBody>
                    <a:bodyPr/>
                    <a:lstStyle/>
                    <a:p>
                      <a:r>
                        <a:rPr lang="en-US" dirty="0" smtClean="0"/>
                        <a:t>Anderson</a:t>
                      </a:r>
                      <a:endParaRPr lang="en-US" dirty="0"/>
                    </a:p>
                  </a:txBody>
                  <a:tcPr/>
                </a:tc>
              </a:tr>
              <a:tr h="370840">
                <a:tc>
                  <a:txBody>
                    <a:bodyPr/>
                    <a:lstStyle/>
                    <a:p>
                      <a:r>
                        <a:rPr lang="en-US" dirty="0" smtClean="0"/>
                        <a:t>Monday 1/7</a:t>
                      </a:r>
                      <a:endParaRPr lang="en-US" dirty="0"/>
                    </a:p>
                  </a:txBody>
                  <a:tcPr/>
                </a:tc>
                <a:tc>
                  <a:txBody>
                    <a:bodyPr/>
                    <a:lstStyle/>
                    <a:p>
                      <a:r>
                        <a:rPr lang="en-US" dirty="0" smtClean="0"/>
                        <a:t>Synthesis of Non-Protein</a:t>
                      </a:r>
                      <a:r>
                        <a:rPr lang="en-US" baseline="0" dirty="0" smtClean="0"/>
                        <a:t> Compounds from AA</a:t>
                      </a:r>
                      <a:endParaRPr lang="en-US" dirty="0"/>
                    </a:p>
                  </a:txBody>
                  <a:tcPr/>
                </a:tc>
                <a:tc>
                  <a:txBody>
                    <a:bodyPr/>
                    <a:lstStyle/>
                    <a:p>
                      <a:r>
                        <a:rPr lang="en-US" dirty="0" smtClean="0"/>
                        <a:t>Anderson</a:t>
                      </a:r>
                      <a:endParaRPr lang="en-US" dirty="0"/>
                    </a:p>
                  </a:txBody>
                  <a:tcPr/>
                </a:tc>
              </a:tr>
              <a:tr h="370840">
                <a:tc>
                  <a:txBody>
                    <a:bodyPr/>
                    <a:lstStyle/>
                    <a:p>
                      <a:r>
                        <a:rPr lang="en-US" dirty="0" smtClean="0"/>
                        <a:t>Wednesday 1/9</a:t>
                      </a:r>
                      <a:endParaRPr lang="en-US" dirty="0"/>
                    </a:p>
                  </a:txBody>
                  <a:tcPr/>
                </a:tc>
                <a:tc>
                  <a:txBody>
                    <a:bodyPr/>
                    <a:lstStyle/>
                    <a:p>
                      <a:r>
                        <a:rPr lang="en-US" dirty="0" smtClean="0"/>
                        <a:t>In Clas</a:t>
                      </a:r>
                      <a:r>
                        <a:rPr lang="en-US" baseline="0" dirty="0" smtClean="0"/>
                        <a:t>s Review</a:t>
                      </a:r>
                      <a:endParaRPr lang="en-US" dirty="0"/>
                    </a:p>
                  </a:txBody>
                  <a:tcPr/>
                </a:tc>
                <a:tc>
                  <a:txBody>
                    <a:bodyPr/>
                    <a:lstStyle/>
                    <a:p>
                      <a:r>
                        <a:rPr lang="en-US" dirty="0" err="1" smtClean="0"/>
                        <a:t>LaBarre</a:t>
                      </a:r>
                      <a:endParaRPr lang="en-US" dirty="0"/>
                    </a:p>
                  </a:txBody>
                  <a:tcPr/>
                </a:tc>
              </a:tr>
              <a:tr h="370840">
                <a:tc>
                  <a:txBody>
                    <a:bodyPr/>
                    <a:lstStyle/>
                    <a:p>
                      <a:r>
                        <a:rPr lang="en-US" dirty="0" smtClean="0"/>
                        <a:t>Monday</a:t>
                      </a:r>
                      <a:r>
                        <a:rPr lang="en-US" baseline="0" dirty="0" smtClean="0"/>
                        <a:t> 1/14</a:t>
                      </a:r>
                      <a:endParaRPr lang="en-US" dirty="0">
                        <a:solidFill>
                          <a:srgbClr val="FF0000"/>
                        </a:solidFill>
                      </a:endParaRPr>
                    </a:p>
                  </a:txBody>
                  <a:tcPr/>
                </a:tc>
                <a:tc>
                  <a:txBody>
                    <a:bodyPr/>
                    <a:lstStyle/>
                    <a:p>
                      <a:r>
                        <a:rPr lang="en-US" dirty="0" smtClean="0"/>
                        <a:t>Protein Exam</a:t>
                      </a:r>
                      <a:endParaRPr lang="en-US" dirty="0">
                        <a:solidFill>
                          <a:srgbClr val="FF0000"/>
                        </a:solidFill>
                      </a:endParaRPr>
                    </a:p>
                  </a:txBody>
                  <a:tcPr/>
                </a:tc>
                <a:tc>
                  <a:txBody>
                    <a:bodyPr/>
                    <a:lstStyle/>
                    <a:p>
                      <a:endParaRPr lang="en-US" dirty="0">
                        <a:solidFill>
                          <a:srgbClr val="FF0000"/>
                        </a:solidFill>
                      </a:endParaRPr>
                    </a:p>
                  </a:txBody>
                  <a:tcPr/>
                </a:tc>
              </a:tr>
            </a:tbl>
          </a:graphicData>
        </a:graphic>
      </p:graphicFrame>
      <p:sp>
        <p:nvSpPr>
          <p:cNvPr id="5" name="TextBox 4"/>
          <p:cNvSpPr txBox="1"/>
          <p:nvPr/>
        </p:nvSpPr>
        <p:spPr>
          <a:xfrm>
            <a:off x="1947333" y="5689600"/>
            <a:ext cx="4825295" cy="646331"/>
          </a:xfrm>
          <a:prstGeom prst="rect">
            <a:avLst/>
          </a:prstGeom>
          <a:noFill/>
        </p:spPr>
        <p:txBody>
          <a:bodyPr wrap="none" rtlCol="0">
            <a:spAutoFit/>
          </a:bodyPr>
          <a:lstStyle/>
          <a:p>
            <a:r>
              <a:rPr lang="en-US" dirty="0" smtClean="0"/>
              <a:t>I will be out of town from Nov 1-Nov 13</a:t>
            </a:r>
          </a:p>
          <a:p>
            <a:r>
              <a:rPr lang="en-US" dirty="0" smtClean="0"/>
              <a:t>Will be available via email/video chat if necessary</a:t>
            </a:r>
            <a:endParaRPr lang="en-US" dirty="0"/>
          </a:p>
        </p:txBody>
      </p:sp>
    </p:spTree>
    <p:extLst>
      <p:ext uri="{BB962C8B-B14F-4D97-AF65-F5344CB8AC3E}">
        <p14:creationId xmlns:p14="http://schemas.microsoft.com/office/powerpoint/2010/main" val="1458084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Structure and Properties Learning Objectives</a:t>
            </a:r>
            <a:endParaRPr lang="en-US" dirty="0"/>
          </a:p>
        </p:txBody>
      </p:sp>
      <p:sp>
        <p:nvSpPr>
          <p:cNvPr id="3" name="Content Placeholder 2"/>
          <p:cNvSpPr>
            <a:spLocks noGrp="1"/>
          </p:cNvSpPr>
          <p:nvPr>
            <p:ph idx="1"/>
          </p:nvPr>
        </p:nvSpPr>
        <p:spPr/>
        <p:txBody>
          <a:bodyPr>
            <a:normAutofit/>
          </a:bodyPr>
          <a:lstStyle/>
          <a:p>
            <a:r>
              <a:rPr lang="en-US" dirty="0" smtClean="0"/>
              <a:t>Understand the basic structure of protein</a:t>
            </a:r>
          </a:p>
          <a:p>
            <a:r>
              <a:rPr lang="en-US" dirty="0" smtClean="0"/>
              <a:t>Identify the property that makes an amino acid different from another </a:t>
            </a:r>
          </a:p>
          <a:p>
            <a:r>
              <a:rPr lang="en-US" dirty="0" smtClean="0"/>
              <a:t>Describe </a:t>
            </a:r>
            <a:r>
              <a:rPr lang="en-US" dirty="0"/>
              <a:t>different functional roles of </a:t>
            </a:r>
            <a:r>
              <a:rPr lang="en-US" dirty="0" smtClean="0"/>
              <a:t>protein</a:t>
            </a:r>
          </a:p>
          <a:p>
            <a:r>
              <a:rPr lang="en-US" dirty="0" smtClean="0"/>
              <a:t>Differentiate between the different classifications of amino acids</a:t>
            </a:r>
          </a:p>
          <a:p>
            <a:r>
              <a:rPr lang="en-US" dirty="0" smtClean="0"/>
              <a:t>Understand how nonessential amino acids can become essential</a:t>
            </a:r>
          </a:p>
          <a:p>
            <a:endParaRPr lang="en-US" dirty="0"/>
          </a:p>
        </p:txBody>
      </p:sp>
    </p:spTree>
    <p:extLst>
      <p:ext uri="{BB962C8B-B14F-4D97-AF65-F5344CB8AC3E}">
        <p14:creationId xmlns:p14="http://schemas.microsoft.com/office/powerpoint/2010/main" val="2401410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glucose an essential macronutrient?</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Yes</a:t>
            </a:r>
          </a:p>
          <a:p>
            <a:pPr marL="514350" indent="-514350">
              <a:buFont typeface="+mj-lt"/>
              <a:buAutoNum type="alphaUcPeriod"/>
            </a:pPr>
            <a:r>
              <a:rPr lang="en-US" dirty="0" smtClean="0"/>
              <a:t>No</a:t>
            </a:r>
            <a:endParaRPr lang="en-US" dirty="0"/>
          </a:p>
        </p:txBody>
      </p:sp>
    </p:spTree>
    <p:extLst>
      <p:ext uri="{BB962C8B-B14F-4D97-AF65-F5344CB8AC3E}">
        <p14:creationId xmlns:p14="http://schemas.microsoft.com/office/powerpoint/2010/main" val="237110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6337</TotalTime>
  <Words>1078</Words>
  <Application>Microsoft Macintosh PowerPoint</Application>
  <PresentationFormat>On-screen Show (4:3)</PresentationFormat>
  <Paragraphs>205</Paragraphs>
  <Slides>32</Slides>
  <Notes>15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Mangal</vt:lpstr>
      <vt:lpstr>ＭＳ Ｐゴシック</vt:lpstr>
      <vt:lpstr>Times</vt:lpstr>
      <vt:lpstr>Wingdings</vt:lpstr>
      <vt:lpstr>Arial</vt:lpstr>
      <vt:lpstr>Office Theme</vt:lpstr>
      <vt:lpstr>Quiz Question 1</vt:lpstr>
      <vt:lpstr>Quiz Question 2</vt:lpstr>
      <vt:lpstr>Quiz Question 3</vt:lpstr>
      <vt:lpstr>Midterm Results</vt:lpstr>
      <vt:lpstr>Current Overall Grades</vt:lpstr>
      <vt:lpstr>Protein </vt:lpstr>
      <vt:lpstr>The Protein Macronutrient Unit</vt:lpstr>
      <vt:lpstr>Protein Structure and Properties Learning Objectives</vt:lpstr>
      <vt:lpstr>Is glucose an essential macronutrient?</vt:lpstr>
      <vt:lpstr>Protein is an Essential Macronutrient</vt:lpstr>
      <vt:lpstr>What is Protein</vt:lpstr>
      <vt:lpstr>Proteins</vt:lpstr>
      <vt:lpstr>PowerPoint Presentation</vt:lpstr>
      <vt:lpstr>Endogenous Proteins in Mammals</vt:lpstr>
      <vt:lpstr>Proteins: Amino Acids (AA)</vt:lpstr>
      <vt:lpstr>Proteins</vt:lpstr>
      <vt:lpstr>Protein Structure</vt:lpstr>
      <vt:lpstr>Proteins are The Source of Food Allergies/Insensitivities</vt:lpstr>
      <vt:lpstr>Proteins are Made with Amino Acids</vt:lpstr>
      <vt:lpstr>Amino Acid Classifications</vt:lpstr>
      <vt:lpstr>Amino Acids: Physical Properties</vt:lpstr>
      <vt:lpstr>Amino Acid Classification: Essentiality</vt:lpstr>
      <vt:lpstr>Why are some amino acids essential?</vt:lpstr>
      <vt:lpstr>How Do We Know What is Essential?</vt:lpstr>
      <vt:lpstr>Grad School!</vt:lpstr>
      <vt:lpstr>Essential Amino Acids Mnemonic</vt:lpstr>
      <vt:lpstr>Amino Acid Classification: Conditionally Essential</vt:lpstr>
      <vt:lpstr>Case Study - PKU</vt:lpstr>
      <vt:lpstr>More about PKU</vt:lpstr>
      <vt:lpstr>Amino Acid Classification: Essentiality</vt:lpstr>
      <vt:lpstr>Classification of Amino Acids by Metabolism</vt:lpstr>
      <vt:lpstr>Protein Structure and Properties Summary</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Protein </dc:title>
  <dc:creator>Olivia Tretter</dc:creator>
  <cp:lastModifiedBy>Dave Bridges</cp:lastModifiedBy>
  <cp:revision>112</cp:revision>
  <dcterms:created xsi:type="dcterms:W3CDTF">2014-09-12T17:23:40Z</dcterms:created>
  <dcterms:modified xsi:type="dcterms:W3CDTF">2016-10-18T14:28:37Z</dcterms:modified>
</cp:coreProperties>
</file>